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charts/chart1.xml" ContentType="application/vnd.openxmlformats-officedocument.drawingml.chart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38"/>
  </p:notesMasterIdLst>
  <p:sldIdLst>
    <p:sldId id="256" r:id="rId3"/>
    <p:sldId id="257" r:id="rId4"/>
    <p:sldId id="273" r:id="rId5"/>
    <p:sldId id="267" r:id="rId6"/>
    <p:sldId id="310" r:id="rId7"/>
    <p:sldId id="311" r:id="rId8"/>
    <p:sldId id="313" r:id="rId9"/>
    <p:sldId id="271" r:id="rId10"/>
    <p:sldId id="272" r:id="rId11"/>
    <p:sldId id="290" r:id="rId12"/>
    <p:sldId id="274" r:id="rId13"/>
    <p:sldId id="319" r:id="rId14"/>
    <p:sldId id="303" r:id="rId15"/>
    <p:sldId id="262" r:id="rId16"/>
    <p:sldId id="263" r:id="rId17"/>
    <p:sldId id="264" r:id="rId18"/>
    <p:sldId id="265" r:id="rId19"/>
    <p:sldId id="292" r:id="rId20"/>
    <p:sldId id="297" r:id="rId21"/>
    <p:sldId id="266" r:id="rId22"/>
    <p:sldId id="316" r:id="rId23"/>
    <p:sldId id="291" r:id="rId24"/>
    <p:sldId id="305" r:id="rId25"/>
    <p:sldId id="306" r:id="rId26"/>
    <p:sldId id="317" r:id="rId27"/>
    <p:sldId id="318" r:id="rId28"/>
    <p:sldId id="314" r:id="rId29"/>
    <p:sldId id="284" r:id="rId30"/>
    <p:sldId id="322" r:id="rId31"/>
    <p:sldId id="323" r:id="rId32"/>
    <p:sldId id="285" r:id="rId33"/>
    <p:sldId id="282" r:id="rId34"/>
    <p:sldId id="315" r:id="rId35"/>
    <p:sldId id="321" r:id="rId36"/>
    <p:sldId id="269" r:id="rId37"/>
  </p:sldIdLst>
  <p:sldSz cx="9144000" cy="6858000" type="screen4x3"/>
  <p:notesSz cx="6858000" cy="9144000"/>
  <p:custDataLst>
    <p:tags r:id="rId39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933FF"/>
    <a:srgbClr val="FFFF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522" autoAdjust="0"/>
    <p:restoredTop sz="94245" autoAdjust="0"/>
  </p:normalViewPr>
  <p:slideViewPr>
    <p:cSldViewPr>
      <p:cViewPr varScale="1">
        <p:scale>
          <a:sx n="110" d="100"/>
          <a:sy n="110" d="100"/>
        </p:scale>
        <p:origin x="-1680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6300"/>
    </p:cViewPr>
  </p:sorterViewPr>
  <p:notesViewPr>
    <p:cSldViewPr>
      <p:cViewPr>
        <p:scale>
          <a:sx n="125" d="100"/>
          <a:sy n="125" d="100"/>
        </p:scale>
        <p:origin x="-3012" y="240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tags" Target="tags/tag1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5"/>
    </mc:Choice>
    <mc:Fallback>
      <c:style val="5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0937518543698703"/>
          <c:y val="4.2353205849268862E-2"/>
          <c:w val="0.86632091322311944"/>
          <c:h val="0.47045879265091861"/>
        </c:manualLayout>
      </c:layout>
      <c:barChart>
        <c:barDir val="col"/>
        <c:grouping val="clustered"/>
        <c:varyColors val="0"/>
        <c:ser>
          <c:idx val="0"/>
          <c:order val="0"/>
          <c:invertIfNegative val="0"/>
          <c:cat>
            <c:strRef>
              <c:f>'Question 9'!$A$4:$A$10</c:f>
              <c:strCache>
                <c:ptCount val="7"/>
                <c:pt idx="0">
                  <c:v>Vegetable waste</c:v>
                </c:pt>
                <c:pt idx="1">
                  <c:v>Food waste e.g. from supermarkets</c:v>
                </c:pt>
                <c:pt idx="2">
                  <c:v>Chicken manure</c:v>
                </c:pt>
                <c:pt idx="3">
                  <c:v>Other animal manure</c:v>
                </c:pt>
                <c:pt idx="4">
                  <c:v>Abattoir waste</c:v>
                </c:pt>
                <c:pt idx="5">
                  <c:v>All of the above</c:v>
                </c:pt>
                <c:pt idx="6">
                  <c:v>I don’t know</c:v>
                </c:pt>
              </c:strCache>
            </c:strRef>
          </c:cat>
          <c:val>
            <c:numRef>
              <c:f>'Question 9'!$I$4:$I$10</c:f>
              <c:numCache>
                <c:formatCode>0%</c:formatCode>
                <c:ptCount val="7"/>
                <c:pt idx="0">
                  <c:v>0.63958165728077232</c:v>
                </c:pt>
                <c:pt idx="1">
                  <c:v>0.51005631536604989</c:v>
                </c:pt>
                <c:pt idx="2">
                  <c:v>0.27111826226870472</c:v>
                </c:pt>
                <c:pt idx="3">
                  <c:v>0.25905068382944491</c:v>
                </c:pt>
                <c:pt idx="4">
                  <c:v>0.22445695897023329</c:v>
                </c:pt>
                <c:pt idx="5">
                  <c:v>0.30329847144006439</c:v>
                </c:pt>
                <c:pt idx="6">
                  <c:v>0.10136765888978279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13190528"/>
        <c:axId val="213192064"/>
      </c:barChart>
      <c:catAx>
        <c:axId val="21319052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 rot="-5400000" vert="horz"/>
          <a:lstStyle/>
          <a:p>
            <a:pPr>
              <a:defRPr/>
            </a:pPr>
            <a:endParaRPr lang="en-US"/>
          </a:p>
        </c:txPr>
        <c:crossAx val="213192064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213192064"/>
        <c:scaling>
          <c:orientation val="minMax"/>
        </c:scaling>
        <c:delete val="0"/>
        <c:axPos val="l"/>
        <c:majorGridlines/>
        <c:numFmt formatCode="0%" sourceLinked="1"/>
        <c:majorTickMark val="out"/>
        <c:minorTickMark val="none"/>
        <c:tickLblPos val="nextTo"/>
        <c:txPr>
          <a:bodyPr rot="0" vert="horz"/>
          <a:lstStyle/>
          <a:p>
            <a:pPr>
              <a:defRPr/>
            </a:pPr>
            <a:endParaRPr lang="en-US"/>
          </a:p>
        </c:txPr>
        <c:crossAx val="213190528"/>
        <c:crossesAt val="1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0862BF9-D267-45F5-A352-33A7DC9D8586}" type="datetimeFigureOut">
              <a:rPr lang="en-GB" smtClean="0"/>
              <a:t>30/06/2014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31CC22C-B935-4A45-A3DB-21DF917AA7A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2030729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1CC22C-B935-4A45-A3DB-21DF917AA7AF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7805591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1CC22C-B935-4A45-A3DB-21DF917AA7AF}" type="slidenum">
              <a:rPr lang="en-GB" smtClean="0"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610095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1CC22C-B935-4A45-A3DB-21DF917AA7AF}" type="slidenum">
              <a:rPr lang="en-GB" smtClean="0"/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6138095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1CC22C-B935-4A45-A3DB-21DF917AA7AF}" type="slidenum">
              <a:rPr lang="en-GB" smtClean="0"/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7297849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1CC22C-B935-4A45-A3DB-21DF917AA7AF}" type="slidenum">
              <a:rPr lang="en-GB" smtClean="0"/>
              <a:t>13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5603262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1CC22C-B935-4A45-A3DB-21DF917AA7AF}" type="slidenum">
              <a:rPr lang="en-GB" smtClean="0"/>
              <a:t>14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2655691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1CC22C-B935-4A45-A3DB-21DF917AA7AF}" type="slidenum">
              <a:rPr lang="en-GB" smtClean="0"/>
              <a:t>15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5299117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1CC22C-B935-4A45-A3DB-21DF917AA7AF}" type="slidenum">
              <a:rPr lang="en-GB" smtClean="0"/>
              <a:t>16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7286726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1CC22C-B935-4A45-A3DB-21DF917AA7AF}" type="slidenum">
              <a:rPr lang="en-GB" smtClean="0"/>
              <a:t>17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3244341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51C362-0356-430F-B4C0-AD0DD6DED0FF}" type="slidenum">
              <a:rPr lang="en-GB" smtClean="0"/>
              <a:t>18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3160805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1CC22C-B935-4A45-A3DB-21DF917AA7AF}" type="slidenum">
              <a:rPr lang="en-GB" smtClean="0"/>
              <a:t>19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610095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1CC22C-B935-4A45-A3DB-21DF917AA7AF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61728264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1CC22C-B935-4A45-A3DB-21DF917AA7AF}" type="slidenum">
              <a:rPr lang="en-GB" smtClean="0"/>
              <a:t>20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4666783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1CC22C-B935-4A45-A3DB-21DF917AA7AF}" type="slidenum">
              <a:rPr lang="en-GB" smtClean="0"/>
              <a:t>21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42244866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1CC22C-B935-4A45-A3DB-21DF917AA7AF}" type="slidenum">
              <a:rPr lang="en-GB" smtClean="0"/>
              <a:t>22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77791354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1CC22C-B935-4A45-A3DB-21DF917AA7AF}" type="slidenum">
              <a:rPr lang="en-GB" smtClean="0"/>
              <a:t>23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05319880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1CC22C-B935-4A45-A3DB-21DF917AA7AF}" type="slidenum">
              <a:rPr lang="en-GB" smtClean="0"/>
              <a:t>24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35687033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1CC22C-B935-4A45-A3DB-21DF917AA7AF}" type="slidenum">
              <a:rPr lang="en-GB" smtClean="0"/>
              <a:t>25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46593790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1CC22C-B935-4A45-A3DB-21DF917AA7AF}" type="slidenum">
              <a:rPr lang="en-GB" smtClean="0"/>
              <a:t>26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24293622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1CC22C-B935-4A45-A3DB-21DF917AA7AF}" type="slidenum">
              <a:rPr lang="en-GB" smtClean="0"/>
              <a:t>27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20628934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1CC22C-B935-4A45-A3DB-21DF917AA7AF}" type="slidenum">
              <a:rPr lang="en-GB" smtClean="0"/>
              <a:t>28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9299471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1CC22C-B935-4A45-A3DB-21DF917AA7AF}" type="slidenum">
              <a:rPr lang="en-GB" smtClean="0"/>
              <a:t>29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8679605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1CC22C-B935-4A45-A3DB-21DF917AA7AF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57652546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1CC22C-B935-4A45-A3DB-21DF917AA7AF}" type="slidenum">
              <a:rPr lang="en-GB" smtClean="0"/>
              <a:t>30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077040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1CC22C-B935-4A45-A3DB-21DF917AA7AF}" type="slidenum">
              <a:rPr lang="en-GB" smtClean="0"/>
              <a:t>31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3198745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1CC22C-B935-4A45-A3DB-21DF917AA7AF}" type="slidenum">
              <a:rPr lang="en-GB" smtClean="0"/>
              <a:t>32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98825083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1CC22C-B935-4A45-A3DB-21DF917AA7AF}" type="slidenum">
              <a:rPr lang="en-GB" smtClean="0"/>
              <a:t>33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89636901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1CC22C-B935-4A45-A3DB-21DF917AA7AF}" type="slidenum">
              <a:rPr lang="en-GB" smtClean="0"/>
              <a:t>34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31623792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1CC22C-B935-4A45-A3DB-21DF917AA7AF}" type="slidenum">
              <a:rPr lang="en-GB" smtClean="0"/>
              <a:t>35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5687927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1CC22C-B935-4A45-A3DB-21DF917AA7AF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2825951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1CC22C-B935-4A45-A3DB-21DF917AA7AF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7561660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1CC22C-B935-4A45-A3DB-21DF917AA7AF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519092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1CC22C-B935-4A45-A3DB-21DF917AA7AF}" type="slidenum">
              <a:rPr lang="en-GB" smtClean="0"/>
              <a:t>7</a:t>
            </a:fld>
            <a:endParaRPr lang="en-GB"/>
          </a:p>
        </p:txBody>
      </p:sp>
      <p:sp>
        <p:nvSpPr>
          <p:cNvPr id="5" name="TextBox 4"/>
          <p:cNvSpPr txBox="1"/>
          <p:nvPr/>
        </p:nvSpPr>
        <p:spPr>
          <a:xfrm>
            <a:off x="4725144" y="2555776"/>
            <a:ext cx="864096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 smtClean="0"/>
              <a:t>… so citizens think science is interesting &amp; important!</a:t>
            </a:r>
            <a:endParaRPr lang="en-GB" sz="1200" dirty="0"/>
          </a:p>
        </p:txBody>
      </p:sp>
      <p:sp>
        <p:nvSpPr>
          <p:cNvPr id="7" name="TextBox 6"/>
          <p:cNvSpPr txBox="1"/>
          <p:nvPr/>
        </p:nvSpPr>
        <p:spPr>
          <a:xfrm>
            <a:off x="1196752" y="945466"/>
            <a:ext cx="86409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 smtClean="0"/>
              <a:t>The red bars represent those who think it is important to know about science…</a:t>
            </a:r>
            <a:endParaRPr lang="en-GB" sz="1200" dirty="0"/>
          </a:p>
        </p:txBody>
      </p:sp>
    </p:spTree>
    <p:extLst>
      <p:ext uri="{BB962C8B-B14F-4D97-AF65-F5344CB8AC3E}">
        <p14:creationId xmlns:p14="http://schemas.microsoft.com/office/powerpoint/2010/main" val="219691346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1CC22C-B935-4A45-A3DB-21DF917AA7AF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6175738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  <a:p>
            <a:endParaRPr lang="en-GB" dirty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1CC22C-B935-4A45-A3DB-21DF917AA7AF}" type="slidenum">
              <a:rPr lang="en-GB" smtClean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610095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GB" dirty="0"/>
          </a:p>
        </p:txBody>
      </p:sp>
      <p:pic>
        <p:nvPicPr>
          <p:cNvPr id="9" name="Picture 1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935" y="5661248"/>
            <a:ext cx="2047875" cy="409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AutoShape 2" descr="data:image/jpeg;base64,/9j/4AAQSkZJRgABAQAAAQABAAD/2wCEAAkGBxQSEhQUExQWFhUXGRwYFhcXGBgbHBocGxgaGh8YHRgbHSggGB8lHBcXIzEhJSksLi4uFx81ODMsNygtLisBCgoKDg0OGxAQGy8kICY0LCwsLiwsLCwsLDQsLCwsLC0vLSwsLCwuLCw0LCwsLCwsLCwsLCwsLCwsLCwsLCwsLP/AABEIALQBGQMBEQACEQEDEQH/xAAcAAEAAgMBAQEAAAAAAAAAAAAABAYDBQcCCAH/xABREAACAQMBBQQFBgoHBQYHAAABAgMABBEFBhIhMUEHE1FhIjJxgZEUQlJyobEVIzM0YnOCorLRNVSSk7PB0hYXNkPTJlNVg7TCCCVFY2Th8P/EABoBAQACAwEAAAAAAAAAAAAAAAADBAECBQb/xAA3EQACAQIDBAgFBAICAwAAAAAAAQIDEQQhMQUSQVETMmFxgZGx0SIzoeHwFELB8TRSFXJEYpL/2gAMAwEAAhEDEQA/AO4E0Byqft2s1ZlNvc5UkHhF0OPp0Bj/AN/Vl/V7n4Rf9SgLBbdqtibMXcheJWZkSNgDIxXnhVJ4cedAaA9vVl/V7n4R/wCugN3sj2p2+ozGKKCdAql5JJO7CIo6sQ5xQGo2l7cLSByltE1yRwLBgkfuYgk+4YoCJo3bzbyOFuLZ4FJ9dXEoHmRuqR7gaAvO0m3FvaWaXvGaFyoUxFTnezx4kDpx60BTP9/Vl/V7n4Rf9SgJmj9tVpczxQJBcBpXVFLCPALHGTh84oDp1AKAUAoBQCgFAKAUAoBQCgFAKAUAoBQCgOC6l+Wl/WP/ABGuVLVnuaPy49y9CNWCUUAoBQCgP3eoYsfQD8j7K6x4I+KtR/Ky/Xb+I1kFts9E0cxoZNTkRyoLqLZzutjiuQOODwrANRtrovyK5MCyNJGFR42YYysihs7vTnWQZNltPsJQ/wAtvHtmBG5uxGQEY4kkcuNYBYtrLm1sLFbPT7kT/KWMlzMMBiq4CREDiozkkH/OgK1sdsjcanMYrcD0RmR2OFQdM9ST0A+7JrIJ23PZ/daXuNNuvE53VkQnG9jO6QeIOAT7jQGng12VbSSzJ3ondZFB+Y65yR7QeI8hQEbSLZJZ445ZRFGzANIRkIPpEUB1LYvYex+W27QapHNIjiQRqhy256RGfYKwD6BoBQCgFAKAUAoBQCgFAKAUAoBQCgFAKA/CaA4JfNmSQ+Lsf3jXKlqz3VNWhFdi9DBWCQUAoBQCgNp+DjW+6VemR21+R9ldM8WfFWo/lZfrt/EayC3WewkEkaOdVskLKGKMWyuRndPmKwDqG2WzGm6hZwzm8iiaJVgFypBRiq43CCRniCRjjQHHdpdl0tUDpfWtwC27uxM2/wDWKkYx7+tAVysg6L2Obcw6bLKtyCIpgPTUZKMueYHEg+VYBuO2btFtr6CO2tCXAkEjyFSo9EMAo3gCfW5+VAclSJiGYAkLjePQZOBn31kEnRtMe6nigixvysFXeOBk+J6UB2bs07L76x1CK4n7nu1Dg7jkn0lIHDdFYB2ygFAKAUAoBQCgFAKAUAoBQCgFAKAUAoDDeyhY3Y8lUk+4E1huyN6cd6aS5nAs54muUe7FAKAUAoAawEda/AI8q6HRo8p+rZaGHA1Ocw+Xrzsq1RpHYW3AsxHppyJJ8aA8Q9keqMyg24UEgFi64AJ5nB6UBbdvthb+Rbezs7cm0tUAUlkHeyEelKRnnnP20BUF7JdVz+bAftp/OgL5sf2HgRynUGG+6lY1iOe7J/5hYjBYeHKgKTtH2S6haudyP5RH814uePNDxB+NAQ9G7L9SuHCi3MQ6vL6IH+Z9woDpW0HZY0GkfJrRe+uXljeZ+Clt0HgMngozwHnmgKvsN2bajb6hazS2+7HHKrOd9TgDrjNAfRdAKAUAoBQCgFAKAUAoBQCgFAKAUAoBQCgNJtrc93ZTnqy7g/b9H7iairO0GXdnQ38TBdt/LM4vXOPYigFAKAUBK0uHfmiX6TqP3hWYq7SIq0t2nKXYzu3diuqeHuz3Qwch2o2mv9Q1J9N02TuEiH46brkYyc9ACQABxJz7gNXq99q+gSRS3Fyby1dt1t7PPGcelxU4zg5xwoDscusRLbfKmYLD3Yl3j9ErvA/A0Bx4bWavrcrrpq/JrZTjvScE+GXx62OO6vLPOgMs+zG0VoO9ivflBXiYy5bPkFcYP2UBbezLtEGpB4Zk7q7iHppxAYDgWAPEEHgV6UBXNuLDXYxc3gvUihQFxFGx9FFHADKcTgfEmgLX2ParNdaZFLPI0kheQFm5kByB9lAXagOXDbf5Zr8FpC34iASbxB4PIEYH2heQ880B1GgFAKAUAoBQCgFAKAUAoBQCgFAKAUAoCjdqd7iKKIc3YsfYo/mRVXEyySO3sWlecp8svM5rVM9GKAUAoBQG+2Gt9+9hH0SXP7Kk/fipaKvNFDaU93DS7cvM7LXRPICgI1vp8UbM6RorN6zKoBbrxI50ByDtl1RtQuYNItRvyd4GlI4hTg4B+qpLHw4UBL7dGa10i2toz6JeOJj4rHGcD3lR8KA6HsbpaWtlbxRjCrGp9pIBLHzJNAbqgOJ7d24s9pLC4i4Gfd7wDqSWiY/tIwHuJoDo3aZ/RV9+of7qA0fYP/Q8P15f8Q0B57XNrnt40srXLXl16CheJRWO7veRPIe89KAoGwuzv4P2hhtt7eZYSXP6TREkDyB4e6gPoOgFAKAUAoBQCgFAKAUAoBQCgFAKAUAoDj23uod9ePg5WMCMe7JP7xPwrnV5b0z12zKPR4dX1eZXaiOgKAUAoBQF67K7PMs0p+aoQe1jk/wj41Zwsc2zh7aqWhGHN38v7Ok1dPOmk2O1X5TaoxOWX0H9q9feMH31FRnvRLuPw/Q12uDzRXO1bbwafEIYSGvJhiNee4Ccd4ffwAPM+QNSlIidlezENhGZ7iWNr2bjKxkUlATncBzz6k9T5CgNr2obO/hPT3SEq8iHvIsEHLKCCueXEEj4UBXey/tLgaFLO9cQXEIEeZfRDheA9I8FYcAQceVAXrWdrrK1jMk1zEoxkAMGZvJVXJY+ygOWbKLLrmtfhFkK2ltwiyOe6Dur7d5i5+FAdJ7TP6Kvv1D/AHUBVeyPUfk+gLLuPIVaUhEBZmPeHCgDxNAUbZnU7yK/mv7vTrm4nf8AJ4UhYwegBHQYA9/jQGE7WS/h75Z8im7zcx8n+f8Ak8Z5e+gO/bPX0k9ukssJgdxnu2OWUZ4Z8CRg46ZoDY0AoBQCgFAKAUAoBQCgFAKAUAoBQGt2i1MW1vJL1Awvmx4AfGtKkt2LZYwtDpqsYefdxOHsxJJJyTxJ8T41zD2qVskflDIoBQCgFAdc7O7Lu7NGI4yEv7uS/YAffV/DxtA8ntWrv4hrll7lnqc5pybs91nuLju2OEmwvkG+affnHvFUKE92VuZ6rauG6WlvLWOfhxNvtB2V2NxLJc3UsxZuLO0oAA6DlhQOQFXzypUH2N2bDbpvhn9ev34xQHXdmbK3gtoorXdMKrhCpDZ8SWHMk8SfOgNNtZ2e6ffkyXEW7IBxlRtxsfpEcG9pFAc+h2L2cgkxLeK5B9RpwB7DuY++gOu6C1t3KC0MXcgYURbu6PhQHnaW1hltZ47htyFkIkbIXCnmd48vbQFf2T1DS7GBba3vIiikkb0qk+kcnj7aAt1vcJIoZGVlPIqQR8RQFO1LTtNt9SF7PcrHdbvBXkVRulSmd08fGgNx/tnp/wDXLf8AvF/nQGwu9Wijtzcs4MITvN9eI3CM7wxzGDmgJcMquoZSGVgCCDkEHkQaA90BAtdZt5ZWhjmjeVM76KwLLg4OR040AbWrcT/JzNH35/5W8N/lverz5caAn0BAtNZt5ZHijmjeRM76KwLLg4OR040BPoCG+qRCdbcsO9ZGkVfFVIBPxYfbQEygPwmgK/ebcafE25JeQKw5jfBx7ccqA2umapDcLvwSpKvijBh9lAetS1KK3TfmkSNMgbzkAZPIZNAav/bPT/65b/3i/wA6Ao23m08d06xW8iyRx8WKEEFzy4jwH3mqWJk72PR7GoxUHU4vLu/sp1tcq+d053SVPkR0qu4tanXp1Y1L7r0yMtYJDDNdIhAZlUtyBPPpwrKi3oiOdWEGlJpN6GasEgoCRp9qZpUjXm7BfiazFXdiOrUVODm+GZ3e3hCIqLwCgKPYBiuolZWPDzk5ScnxMlZNT58zjj4VyT3rPNg15tNc900xis4FXf3fnfpbvznbHM8FHwPUjeyvqeHrbrnJw6t8joidjelhN0xOT9IyNve3ga2IjDsP2cz6ZeyPFdsbMrwhPEsx6MPVG79McTnHjQFU2o1O51/UG0+0kMVpCSJnGcNg7pZgMbwzkKucHn7ALdZ9jGmJGFaN5Gxgu0jAnz9HAHuoClbUbNXGzkq31hIzWpYLLE55Z+a3RlPINjIOOdAdD2r1dLzQbi4j9SW2ZgDzHDip8wQQfZQFC7LezWxv9OSedHMrM4JVyPVYgcOXKgGx0D6Pr34PjlaS3mXOG6ZUspIHDeGCMjGQaAwdrGnpcbQ2cMgJSSOJGAODgySdelAXX/ctpX/dy/3rUBttuLFLfRLmGPISK1MaAnJ3VTdGT14CgOS9k3aM9j3dveb3yST8jI2fxZBwcHqmeB+iaA+h0cEAggg8QRyI8c0Bxjs0/wCItT9kn+ItAeb7/jBPqr/6egO10BxTsu/4g1T60v8AjUB2mRwoJPAAZJ8hQHzHqm2MzasdVRWMEUwiUjluYI3OH0l32x+lQH0xZ3KyxpIhyrqGUjqGGQfgaA452h67danqH4IsXKIpxcOCRnHrZI47q8sdTwoCxaX2LabFGFkV5nx6TsxGfYq8FoCDZ9k0lnfxXGn3bQw5zKjZY4HzB0dW5el6vPjwFASv/iC/or/z4/uagKrb7A6YulW91KkhmmiQgCRgC7LknHQDnUdWpuRuW8FhXiKu7w4ml0zTI7cFYwQCcnJzXPnUc9T1eHwtPDpqHEpQ1F4LqV1yV3zvjoRnr4e2r24pwSZ5v9TUoYmc46XzLzYXqTIHQ5B+IPgaoyi4uzPTUK8K0FOBXdq/zm19o/jWrFDqSOTtP/IpfnFFqqqdwUBdezHS9+ZpyOEYwv1mHP3Ln+1VnDQvLe5HG2xX3aapLjr3I6dV080KA+c9SBMMoHPcbHt3TiuXDrI9xiE3RmlrZ+hD7JdYNrmROJD+mv0kKjh9hx51arzcKiZw9nYeFfCzpvW/llkfR+n3qTxrJGcqwyD94PgQeHuqzGSkro49WlKlNwks0ZbgHdbHPBx7cVkjOLf/AA6MBJqCt+Vymc88AyA/vffQHbaAp3a/Ig0e87zkUUD6xkXd/ewfdQFK2VVhslcb2cGOcrnw32/zzQFc7PbnXRZIunxxm33n3Wbu853vS9Zs8/KgL32d9n1xDdPqGoyiS5YEKoOd3PAktyzjgABgcaAp/bDYtPr1rCkhjaSOJVkGcqTJJ6QwQeFAbk9kN/8A+Ly/GX/qUBd9uLcxaJcxs28UtSpY59IqmCePHjigKZ2fbJwanoEcMwwQ8pjkA9KNt88R5eI60BA2H2pn0a5/BmpZ7nOIJTnCgnAwTzjP7p8uQGbszOdodSI4gh8EfrEoDTbe6VLdbSmGCYwSOibsgLAriEHmpB4gYoDd/wC6jVf/ABiT+3P/AK6A13YnaPDrF9FI/ePGroznPpMsmC3HjxPjQFy7c9pvklgYUOJbnMY8Qnzz8Du/tUBUtP8AwUNCNi15B37r3rHPKbO8B7sBfZnxoCw9gO0nf2bWrn8ZbH0fONjwPsByPhQGj7GyF1nU1k4SkyYzz4THe/8AbQHYdduJY7ad4E35Ujdo0wTvOFJVcDicnA4UBxrVe0/W7ZO8uNPjiTIG88coGTyGS/lQGx7U9SkudnbaeUKrytDIwXIHpKxGMknGCKA5jZ6JPLFE3yp93dG4pLkKD80DewB7KqzrxUrNHbw2zKkqanGpa+fE3ui2DQoVeQyEtnJz4DhxNVqk1J3SsdjB4edCDjKW9maHQYw13cqwBB3gQevpVYqu1OLRy8FFSxVWMtHf1MdzBJp8veR5aFjxHh5Hz8DWU1WjZ6mlSnU2fV34Zwf5/TP3XrtZZrR0OQSPd6a8D4GlKLjGSZnG1oVa1GcHl90XGqZ6E/VUkgDiTwAoYbtmds2X0r5NbJH871nPix4n4cvdXSpQ3I2PGY3EdPWc+HDuNtUhVFAfPlck96U+7s5bKYywrvRN6y+HkccvI1cjKNWO7LU8/Vo1sDVdWkrxeq/Poy27I9rKWeQ0cjI3ExjGQ3Qgk49tbUqc4PsIMbi6GJhezUl+WLv2fbXanqN28pt1j08rhd4EEY5FW5ux68N3H22Dkmk212WvNLvjqemKXRyWmiAzjPFsqOLIx48OINAbG07drTc/HQTJIOaAAjPkcj7RQFd1C8vtppo4o4mt7BG3mduv6RPJ26BRyzk0B0rbXTo7bQ7mCIYjjtmRR5BeviTzJ86A13YOP/lEX6yX+M0B0KgOB9r2oC21+0nZWZYo4nIXmQJJOAoCwnt3tf6tP+7/ADoCzbW6ibnQ7qYxNF3ls7BHxvAEcM45EjBx50BD7Cf6Ih+vL/iGgN5t3sdDqduYpPRcZMUgHFG/zU9RQHLuxfQ5rLV7mC4Uq6wHj0Yb64ZT1BoCZfD/ALXp9Vf/AE9AdqoDinZeP+0GqfWl/wAagIQtBtDrshfLWVsu7wJAZVJAAI+m5JyOi+ygL3/ue0n+rt/ey/6qAoGp2C7Pa3BLECtnMu6ckndU4DjJ6AhW40Bu+0vZG5gu11bTMmQelKijJPD1gvz1YcCOfWgMum9uttuYuYJY5RwZVGRnyyQR76AruoXd3tNcxosTQWER3mdvDqxY8C2OAA5ZyaBK567ZNdWW1S2t+FvCyKuPnbqlQfYByqCNXeqWWh1K2B6DC78+s2vD7lL07alI4kQo5KqASMdKjnh3KTdy3h9q06dKMHF5KxvNG1YXAYqjKo4ZOOJ8BUFSnuas6eExaxCbUWkuZpdnPzy49/8AFU1b5UTnYD/Mq+PqWiaJXUqwyp4EGqqbTujtThGcXGSumUa/0Vre4iIyYzIu6fD0h6Jq9GqpwfM81WwMsPiINdVtW89C+VRPUFt7O9F76fvWHoQkEeb8wPdz+FT4eG9K/I5O1sT0VLo1rL0/Mjq1Xzy4oBQHz5XJPekFNTDDIjlIPI7owftrfo7cUVlilJXUZNd33PyDu3b8iQeeWQD7aO6Woh0c5dS3a0i6bFbZfJnMMmWhBGRj1CeOV8R4j4ectKq4a6FLG4KGIbdPKa8mdPvtXiit3uS29EqFyU9LKgZ4Ac6upp5o81KLi92SsyFrUFpFE9zNbowQbxIiVm6YwMZJ4ismpgTaZUH5leKo8IBge5Wz8BQG206/iuot+Ng6HIPDqDgqykZUg8CCMigM0jxwoWYrGijLE4VQOpJ5CgNH/tYH429rdTr9NYwin2GVlLDzAxQHu0122mkEcsbRTH1UuI91m64VjlX9ik0BuPkMX/dp/ZX+VAaW52nQs6Q289yqEpI0SKUBHArvOwDkciFzgjHOgNnot/DPHvQcFyQV3d0qw5qyEAqw8DQEm8u0hRpJXVEUZZmIAA8yaArjbQI8gmhsrmYgFBMI1T0SQSB3rKxBIB5dKAmadrtvNLuFGiuOYSaPcc46qTwf9kmgNnc36RyRRtnelLBMDh6K7xyenAUBC1bUorVk/Eu7ylgBDGGY4G8SeI4UBCi2gVPVsLtfZAo+5qA2NxrccdsbmVXijUZYOuGUb2MlQTjx9lATN2OVVbCupGVOAwIPUe2gMwFAaS7is2uGjkhjMixiYs8a4CFmXO8RzypoZSbdkUTbXbBGUwwER268GYejv+Q8F++qVWq5vdiejwOAjh101bX0+5RGv971YZHHjugD4MQah3LatF94je0g2u73PdvcROd3d3W+iy4Pu8fdRxkszanUpTe7az5NWZ+y3io24EcnG9hFzgE48fKsKLavczKtGEtxRbeuSPAvQOPcy/2B/Os7najVV0v2S8vuTga0LKPMkYYYIyOfHy4iidjEoqSszPa27SuqIMsxwo8zRJt2Ric4wi5S0R27QdKW1gSJenFj4seZrpwgoRseMxNeVeo5s2FblcUAoD58Nck96yJpH5GP6orap1mQYX5Me4l1qWCFaflZvav8IreXVRWpfNn4ehtJ9clhtLmIHejkjYFDyBI9ZfA/fW9Go4ytwK20cLTq03N6ridL17VornS5mibOEQEdVO8vAjpV6E1JXR5qvh6lGW7NFwFbEBXdH3fwje93jc3Ie8xjHfYfezj5/d9zny3aAxPbi+vHEnG3tGVRGfVknIDl3HzhGpXdHLeYnGVFAWigIWr6XFcxNFMu8p5dCpHEMrDirA4IYcQRQGs2cu5ZIp7eR83FuxhZ/pZUNHJw6lHQnzzQGDYa/jEEdo34u5t0VJYm4MSBgyj6auQWDjnnjxzQG5tNMWOeaZSczBN5fm5QMN8D6RDAE/oL4UBpba3F9dSSSjMFs/dwxn1WlUBnmI5NukhVzyKsfCgLRQEa8sY5d3vEV91g65Gd1hyYHoaA1Oufnlh9eX/BNAZNX/PLL2zf4dAbugNBt4M2M4IyDuZB6/jF4UBro86U4H/0+RvR/wDxXbp5QMeX0CccjwAsupalFAhklcKvTxPkB1Naykoq7JaNGdaW7BXZxfafaRru9YqCkfcKu7niwEjn0scOZ5VTq1XOJ6HBYKOHrWebtfuzehoIE71y7cVQlYx0yODP7c5A8MedRP4VZF2C6WbnLRZLw1f8In1oWzxLCrY3gDg5Geh8RRNrQ0lCMrXWhEj/ADl/1a/xNW76i7yCP+RLuXqydWhaFAKA6V2c7Pbi/KZB6Tj8WD0U/O9p+721cw9O3xM85tbGbz6GGi17+XgXmrRxBQCgFAfPhrknvWanTLMmJD3kgyvIEYH2VLOXxPIo4eg3Si956E+3t9zPpu2fpHP+VRt34FqnT3P3N95htPys3tX+EVtLqojpfNn4eh+61+Ql+oaU+uhjPkT7mfuoTMsD7rFSVAJBx1HxrNJtTyNMZCMsO00WVNoZcIXuboheEqLIB3iH5yOFDRuvPHJuIyDirNPEJ5SONitkTh8VLNcuP3OqbMLbfJkNpgwtlgwOSxJ9IsTxLZznPHPOrJxtCJsu+7JexH1luGfjzKyqHVvZzX9g0BYKAUBW9nnDXWoy8AnexxhuhMcKBjnyYlf2aA2Ws6HBdACZMleKOCVdD4pIuGQ+YNAa7TJp7a4W1nczRyKzQTEAONzG9FJjgxwcq4xkA5GRkgfuxh3UuISfTiuZt7P/ANxzMp9hWQcfI0BYqAUBoNc/PLD68v8AgmgMW09oZbmyUSSR8ZTvRkBuEfLJB4UBl/2bb+u3f94v+igPO267unygknATJY+EicSaA1W0220Co0UarOWG62fyeCMHP0/YPjVepiEso5nXwuyalT4qnwr6/Y5O99IjKkzs8fqwsxJ3B0i48h4H3VWk+kV+J16MI4R9H+16Pt5P+H4HkfnJ/VD+Nq1/Z4k3/kv/AKr1Y0jgjL1V3B/tEj7CD76VNbjC5QceKb9b/wAk2tC0KA1kkG9cN6TLiNfVOPnNUidoeJRlDfxDzayWneyQtkQQe9kPkSP5Vrv9iJlQad99+ZLrUsFo2H2bN1J3kg/EoeP6bfR9nj8OtTUaW+7vQ5m0cb0EN2PWf07fY60BXQPKH7QCgFAKA+fDXJPemqsL0JGitHLkDB/FP/KpZQu2015lGhXUKai4yuv/AFfsTLe8DnAWQebIyj4kVo425eZYhXU3ZJ+Ka9TDLvRSF90sjgb26MlSOuOZBHh4VlWlG3EjlvUqjna6ettU12cjxdTd+O7RWw3B3ZSoC9QN4DJPlWYrdd2a1J9OujgnZ6tprLx1Zn1VCYXCgk4GAPaK1g/iRLiYt0mkS61Jz1p+qXFk5ltWOGOZIuav+kFPAN99TU6rWVzn4rBQm9/dvzXHvXb6lp/2zLulyqCO4Vd1ufdzJz3HHrRkHircd3J4EEipo4laSObW2PK29Sd+x5P88i2ad2gW0g9JZkbqvdSP8GjDA1YjOMtGcqrh6tJ2nFozz6rcXQ3LSKSFTwa4nQx7g6mOJsO7Y5EgLxzxxg7EJNOzsQsms1yqMjLvfOy2SZCerFiWJ8aAg2m0bQqI7yGZZVGC8cMskcmOG8jRhsZ57jcR58yB7sFkurlLl43hhhRhCkg3XdpMb0jIeKAKuADg+k2QOFAZtW0yVZhdWu73u6EliY4WZASQC3zHXJ3W48yCD0A8JtZGOE0N1C/VWt5XGfAPErI3uNAI9WuLhlFvA8UeQXmuUKZUHiqQkhyTj1mwBnPHlQGXWIGa7smCkqrS7xAJC5iIGT0yeFAQNr9XjtZ7OWXe3VMgO4pcjejwMqvHGetYcktWSQo1J9SLfcrmj1TtYhUYggndvFopFUe7GT9lRSrL9tvMu0NnyedVSXdFt+hSdp9ori9hbfZsHBEYUqODD5nPp1qr0knL4n7HaWEpQot0ou/as9TAKhOkeJ4VdSrDKngRRNp3RrOEZxcZLJmusbeRZjv+kojCq/UjeJwfMZ99SyaccipRp1IVnvZq1k+eb17SRcQMH7yPBJ4Op4BgORz0YePu9mqaasyWpTlGXSU9eK5/dH4NSUessinwMbH4FQQfcabj4NeY/UxXWTT7n/F0fqXDuRuoVXqzjBI8AvP3n7abqWrCqVJtbqsub/he5hml3J2Yq5BQAFUZuIY8OA86yleNrkcp9HXcmm00tE3xfIy/hJfoTf3T/wAqx0b5rzRJ+qj/AKy/+X7Fl2X0F7yQKMrGOLvjkPAfpHwrNOm5uxpjMZHD0956vRHZLG0SGNY4xuqowB//AHM10YpJWR5CpUlUk5yebM9ZNBQCgFAKA+fK5J74i3F5utuKpd+e6Og8WJ4KPtPStlG6u9CCpW3ZbkVeXL3fD8sed6fnux+zeb78f5Vn4O01vX1tHzfrb+D1BeZbcdSj9AeIYeKsOB9nPyrDjldZo2hXvLcmrP17n+M9X9wUUFQCSyqATgekcc8Uik3mZr1HCN4q7ul5mMyTj/lxnyDnPuyuKzaHP6Gm9XX7V5/YzWlwJFyMjjgg8wRzBrWSsyWlUVSN1/RFt7mZ1DBI8HOMu2eBI+j5Vu4xTtdkEKtacd5RVu9+xIgaXPpqgH6LEn4FRWr3eBLB1b/Elbsb9jwNSCz93xU4BVvEnPDPQ8KzuPd3kaPER6Xopdnc+wsVltPdxepO+PBsMP3gayqs1ozWpgcPU60F4ZehuIu0e5RSXjifAJ5MpOB45I+ypI4mXEo1dj0bNxbX1Nhp/aeHRWe3I3lBwrg4yM9QKkeJs7NFWOxnOClGevYTV7SIesMg96/zrP6qPIw9i1f9l9Q3aRD0ik+K/wA6fqo8h/wtX/ZfUjy9pS/Ngb9pgPuFavFckbx2I+M/oa657Rrg+pHEnt3mP3gfZWjxMuCLMNi0V1pN/T3NLebVXcvrTsB4LhR+6BUbrTfEuU8Bh4aQ88/U1DsSckknqScn41GW0klZHmhkUAoBQCgFAKAUAoDbbO6DJdybqDCD136KP8z5VvTpubsipi8XDDwvLXguZ2HSdNjto1jjGFHxJ6knqa6MYqKsjyVevOtNznqTK2IRQCgFAKAUBx7bTZd7IPMuXgALZ6rgZw386oVKDi8tD1OF2nCpB7+Ukr99uXsVPTYN1AT6zek58Sf5cvdUU3dl7D092F3q833kqtScjahb76EDgw9JD4MORraErMgr09+FuKzXYyLcT78MT8t54z+8K2StJrvIalTpKMJ83H1Ng8qgZJAHiSKjsy25xSu2RdM9IySD1XYFfMBQu97yDW88rLkV8P8AE5TWjeXgkr+I0lh3KcfH+I0qdZmcK10S8fUmA1oWLmta3WSaZWHApH7QfTwQehHjUm84xTXaU3TjUqzjLlH+TLZXDBu6l9ccVb6a+P1h1FYkk1vL+jejUlGXRVNeD5r35kq49Rvqn7q1WpPU6j7mY9N/JR/UX7hWZ9ZmmH+VHuXoSK1JhQCgFAKAUAoBQCgFAKAUAoBQG/2X2XkvGz6kQPpOevkvifsFS0qTn3FDG4+GHVtZcvc61punxwRiOJQqj7T4k9T51fjFRVkeVrVp1Zb83dkqtiIUAoBQCgFAKAg65Y/KLaeDOO9iePPhvoVz9tAc3k2U7+2S4tRhgN2WA81kT0XUHxDA8PhVSrh+MTv4LaukK3n7+5VHUgkEEEcCDwIPgRVQ7yaauiNfXAjRmPQcPMngB7zisxV3YjrVFTg5P85EC4tt23ijYA4aMMOh9IZqRSvNtdpVqUt2hCEucU/MlrpkIOREn9kVp0kuZOsLRTvuLyJYrUsGq0zTomiUtGhJzklRx9I1LOclLJlDD4ajKmm4q+fDtJ9vZxx5KIqk88DFRuTerLUKNOnnCKXcR7f84l+pH/762fUXiRQ/yJ90f5M97aiRcHgRxVhzU9CK1jLdZLWpKpGz14PkyNDdEq8cnCRVOccmGODr5H7DWzirprQhhVbjKE+sl59q/MiRpv5KP6i/cKxPrMlw/wAqPcvQkVqTCgFAKAUAoBQCgFAKAUAoAKGC87LbCs+JLkFU5iPkx+t9EeXP2VZpYe+cji43aqj8FHN8+HgdHhiVFCqAqgYAAwAPIVcStoedlJyd27s91kwKAUAoBQCgFAKAUBoNQ0WRJWuLN1jkfHexuCYpsDAYgcUfAxvjoACDgYA0O0GmXF2PTsEWbpKlwu778plh5EZqKpSjPUu4XHVcPlHNcn+ZFE1fY+5t2ElyA6j1DGCY1PiTz3ufE48qq1IOCsllzO5hMRDEyUpvNaR5dva+01l9CXCgdHVvcDmoouxfrQc0kuafkyRWpMKA1tr30ahe7U4zx7zGeJPLd86klut3v9ClS6enHd3U/H7EmCWQn0owo8Q+fs3RWrUeDJoTqt/FFJd9/wCBFARLI/RlUD9nez94o38KQjTaqynwaX0uSa1JyJqNl3q8DuuM7jeGRjHmD1FbQluvsK+IodLHJ2a0f5wM1pGVRFPMKAfcMViTu2ySlFxgovgkZawSCgFAKAUAoBQCgFAKAUBtdE2fnumxGno9Xbgo9/U+QreFOU9CricZSoL43ny4nTNnNkYbXDflJfpsOX1R8376u06MYZ8TzeL2jUxGWkeXuWKpjnigFAKAUAoBQCgFAKA/HPA0BTdn7G7ubaGdtQmUyIHKrFBgZ44GUJx7aA3el6VPE+9JeSzLgjcdIlGfHKID9tAYtb1hhILW3jWW4Zd5g35OJDw35T5ngEHFsHkASATtoVa/7MGly/yxklPHEccaRZ8kwWA/aNQyoxeiOhS2lWjZSk7eF/QpOtaBeWGTOneQjnMgzujxbHTx4DHnVaVF8vY7FDaEXm5XXlJeGjXcRZH9EkeBIPuqBanTk/hbRAtreVkVu/fJAPqp1GfCpHKKdt0q06dWUFLpHn2L2M1rO4fu5ME43lYDG8AcHI6EZHxrEkrXRJTnNT6Oprqnz+6PV1MVeIDkzEH+yT94rEVdM2qzcZwS4t+jJVak5GsZS2/npIyj2A8K2krWIKM3LevwbRFstQbeIkxgu6xv04MRunwPDh41tKCtkQUcRLeaqaXaT7no+31NnUZeMV1cLGu83LoOpPQAdSazGLbsiOpUjTjvSIumXDu0veAAgjCjoCoOCep41tNJJWIcPUqTlPfys1lyyJ9aFoUAoBQCgFAbPSdAuLk/ioyR9M8FH7R5+7NbxpyloitXxdGj15eHEvmh9n8UeGnPet9Hkg93Nvfw8qtQwyWcszhYnbFSeVJbq58fsXKKMKAFAAHIAYA91WTkNtu7PVDAoBQCgFAKAUAoBQCgFAeZOR9lAUnY7aq1jsbZHdwyxqCBFMeIHiEIPuoCx6dtFbzvuROxbBODHKvAebKBQEHYdN6GS4bi9xNI7H9FXZEX2KiKPjQFjoDy6AggjIIwQeoPSgOeafsnbSW1yhQhreSaJXU7p3R6aAgcDhXVeIz6POopUYSdy7R2hXpR3U7rkyki0hSCBkuAxZEwjRTKxYpndU7mHPPw5VBPDSvdHVw216Sio1E1bjqRTpNxviZ4JUjCkIWQje3sZbHzRgDGfE1FKDhGzLdHEU69Xfi8lkubvrkQ74/jIPrn+Bq1hoyev8yn3v0ZOrQtEPTP+b+tf763nw7ith/3/wDZmOwhV43VhkGSTI/8xqzJtNNcl6GtCEZ05RlpeXqzyLowejKSV+Y+Mlv0Dj53h403d/OJjpnQ+GrmuD59j7fUy21uzMJJR6XzE6IP82PU+4VhtJbsTanTlOXSVNeC5fcWX5Wf6y/wCkurEUfm1O9ehNrQtCgFATbHSZ5vycTt5gHHxPCtowlLRENTEUqfXkkWXTezyd8GZliHgPSb7OA+JqaOGk9cjm1ts0o5QTf0XuW3StirWHBKd4w+dIcj3L6v2VYjQhE5VfamIq5Xsuz31LGqgDAGBUxzm7n7QCgFAKAUAoBQCgFAKAUAoBQHmTkfZQGj2E/o+0/VL91Ab6gKzsxL8nlmsnOGDvNBn58Ujlzu+JRmKkdPRPWgLNQETVdRjtonllOFUZ8ST0VQOLMTgADiSRQGo0azeOylaUYll72aQfRMmWC+1V3V/ZoD3p+mR3On28UoyphiIIJDKwRSHVhxVgeIYcRQHjSdTkhkFpeHLn8hPgBbhR0PRZgPWXkfWXqFAg7XaRA9zYF4kw0zKx3QCcwyYBYYPMD31q4ReqJ4YmrC27J5aGW52AtG9UOnsbP2HNRPDwZdhtfER1s/AqmgbArMs7JOQvyiZVJUNkI5XPAjqCPdWssNfRktHbDhe8L3bettfMi6BsBLJHIVmThPOnEMPUmdc8M88VrLDt6MlobXpwTTi9W/N3JzdnFz9OA+1n/0Vp+mnzRY/wCZoPWL8l7gdnN11kg/tP8A6Kfpp9g/5qhyl5L3IGi7AyvcXaGZFMboCQGOcxK3Dl41u8O2krleO16cZykovO3pYsUHZovz7hj9VAPvJosLzZiW23+2Hm/6Nnbdn9qvrb7+1sfYMVusNBFee2MQ9LLwNxZ7O2sXFIIwfEqGP9psmpVSgtEU6mMr1MpTZswMVuVj9oBQCgFAKAUAoBQCgFAKAUAoBQCgFAfj8jQGp2RhCWVuozhY1Azz4UBt6AgavpEVyqiQHKneR1JV0bGN5HHFTgkcOhoDk20/aDe2M7W6OsqryeVAXPtKbo+ygL5stYi5SK7uHeaT1kVyO7iJHNI1AGefpNlhk8aAsl+MxSD9BvuNAYNBj3baBRyESD4IKA9avpcdzEYpVypwRg4ZSOIdWHFWB4hhxBoDUaZbC9sVS4LOQSN/gr70bkLICoAVwVByAOPSgKFZbY3k19+D2lxHvGMyqqiYgDnvY3QT4hRz6UB1nT7JII0ijXdRBhR/++pJ4k+dAa/ZeEJFIBnjcXDcf0p3P+dAbigFAaTRYAtzesM5aSMn3QqOHwoDd0AoBQCgFAKAUAoBQCgFAKAUAoBQCgFAKAUAoD//2Q=="/>
          <p:cNvSpPr>
            <a:spLocks noChangeAspect="1" noChangeArrowheads="1"/>
          </p:cNvSpPr>
          <p:nvPr userDrawn="1"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1" name="AutoShape 4" descr="data:image/jpeg;base64,/9j/4AAQSkZJRgABAQAAAQABAAD/2wCEAAkGBxQSEhQUExQWFhUXGRwYFhcXGBgbHBocGxgaGh8YHRgbHSggGB8lHBcXIzEhJSksLi4uFx81ODMsNygtLisBCgoKDg0OGxAQGy8kICY0LCwsLiwsLCwsLDQsLCwsLC0vLSwsLCwuLCw0LCwsLCwsLCwsLCwsLCwsLCwsLCwsLP/AABEIALQBGQMBEQACEQEDEQH/xAAcAAEAAgMBAQEAAAAAAAAAAAAABAYDBQcCCAH/xABREAACAQMBBQQFBgoHBQYHAAABAgMABBEFBhIhMUEHE1FhIjJxgZEUQlJyobEVIzM0YnOCorLRNVSSk7PB0hYXNkPTJlNVg7TCCCVFY2Th8P/EABoBAQACAwEAAAAAAAAAAAAAAAADBAECBQb/xAA3EQACAQIDBAgFBAICAwAAAAAAAQIDEQQhMQUSQVETMmFxgZGx0SIzoeHwFELB8TRSFXJEYpL/2gAMAwEAAhEDEQA/AO4E0Byqft2s1ZlNvc5UkHhF0OPp0Bj/AN/Vl/V7n4Rf9SgLBbdqtibMXcheJWZkSNgDIxXnhVJ4cedAaA9vVl/V7n4R/wCugN3sj2p2+ozGKKCdAql5JJO7CIo6sQ5xQGo2l7cLSByltE1yRwLBgkfuYgk+4YoCJo3bzbyOFuLZ4FJ9dXEoHmRuqR7gaAvO0m3FvaWaXvGaFyoUxFTnezx4kDpx60BTP9/Vl/V7n4Rf9SgJmj9tVpczxQJBcBpXVFLCPALHGTh84oDp1AKAUAoBQCgFAKAUAoBQCgFAKAUAoBQCgOC6l+Wl/WP/ABGuVLVnuaPy49y9CNWCUUAoBQCgP3eoYsfQD8j7K6x4I+KtR/Ky/Xb+I1kFts9E0cxoZNTkRyoLqLZzutjiuQOODwrANRtrovyK5MCyNJGFR42YYysihs7vTnWQZNltPsJQ/wAtvHtmBG5uxGQEY4kkcuNYBYtrLm1sLFbPT7kT/KWMlzMMBiq4CREDiozkkH/OgK1sdsjcanMYrcD0RmR2OFQdM9ST0A+7JrIJ23PZ/daXuNNuvE53VkQnG9jO6QeIOAT7jQGng12VbSSzJ3ondZFB+Y65yR7QeI8hQEbSLZJZ445ZRFGzANIRkIPpEUB1LYvYex+W27QapHNIjiQRqhy256RGfYKwD6BoBQCgFAKAUAoBQCgFAKAUAoBQCgFAKA/CaA4JfNmSQ+Lsf3jXKlqz3VNWhFdi9DBWCQUAoBQCgNp+DjW+6VemR21+R9ldM8WfFWo/lZfrt/EayC3WewkEkaOdVskLKGKMWyuRndPmKwDqG2WzGm6hZwzm8iiaJVgFypBRiq43CCRniCRjjQHHdpdl0tUDpfWtwC27uxM2/wDWKkYx7+tAVysg6L2Obcw6bLKtyCIpgPTUZKMueYHEg+VYBuO2btFtr6CO2tCXAkEjyFSo9EMAo3gCfW5+VAclSJiGYAkLjePQZOBn31kEnRtMe6nigixvysFXeOBk+J6UB2bs07L76x1CK4n7nu1Dg7jkn0lIHDdFYB2ygFAKAUAoBQCgFAKAUAoBQCgFAKAUAoDDeyhY3Y8lUk+4E1huyN6cd6aS5nAs54muUe7FAKAUAoAawEda/AI8q6HRo8p+rZaGHA1Ocw+Xrzsq1RpHYW3AsxHppyJJ8aA8Q9keqMyg24UEgFi64AJ5nB6UBbdvthb+Rbezs7cm0tUAUlkHeyEelKRnnnP20BUF7JdVz+bAftp/OgL5sf2HgRynUGG+6lY1iOe7J/5hYjBYeHKgKTtH2S6haudyP5RH814uePNDxB+NAQ9G7L9SuHCi3MQ6vL6IH+Z9woDpW0HZY0GkfJrRe+uXljeZ+Clt0HgMngozwHnmgKvsN2bajb6hazS2+7HHKrOd9TgDrjNAfRdAKAUAoBQCgFAKAUAoBQCgFAKAUAoBQCgNJtrc93ZTnqy7g/b9H7iairO0GXdnQ38TBdt/LM4vXOPYigFAKAUBK0uHfmiX6TqP3hWYq7SIq0t2nKXYzu3diuqeHuz3Qwch2o2mv9Q1J9N02TuEiH46brkYyc9ACQABxJz7gNXq99q+gSRS3Fyby1dt1t7PPGcelxU4zg5xwoDscusRLbfKmYLD3Yl3j9ErvA/A0Bx4bWavrcrrpq/JrZTjvScE+GXx62OO6vLPOgMs+zG0VoO9ivflBXiYy5bPkFcYP2UBbezLtEGpB4Zk7q7iHppxAYDgWAPEEHgV6UBXNuLDXYxc3gvUihQFxFGx9FFHADKcTgfEmgLX2ParNdaZFLPI0kheQFm5kByB9lAXagOXDbf5Zr8FpC34iASbxB4PIEYH2heQ880B1GgFAKAUAoBQCgFAKAUAoBQCgFAKAUAoCjdqd7iKKIc3YsfYo/mRVXEyySO3sWlecp8svM5rVM9GKAUAoBQG+2Gt9+9hH0SXP7Kk/fipaKvNFDaU93DS7cvM7LXRPICgI1vp8UbM6RorN6zKoBbrxI50ByDtl1RtQuYNItRvyd4GlI4hTg4B+qpLHw4UBL7dGa10i2toz6JeOJj4rHGcD3lR8KA6HsbpaWtlbxRjCrGp9pIBLHzJNAbqgOJ7d24s9pLC4i4Gfd7wDqSWiY/tIwHuJoDo3aZ/RV9+of7qA0fYP/Q8P15f8Q0B57XNrnt40srXLXl16CheJRWO7veRPIe89KAoGwuzv4P2hhtt7eZYSXP6TREkDyB4e6gPoOgFAKAUAoBQCgFAKAUAoBQCgFAKAUAoDj23uod9ePg5WMCMe7JP7xPwrnV5b0z12zKPR4dX1eZXaiOgKAUAoBQF67K7PMs0p+aoQe1jk/wj41Zwsc2zh7aqWhGHN38v7Ok1dPOmk2O1X5TaoxOWX0H9q9feMH31FRnvRLuPw/Q12uDzRXO1bbwafEIYSGvJhiNee4Ccd4ffwAPM+QNSlIidlezENhGZ7iWNr2bjKxkUlATncBzz6k9T5CgNr2obO/hPT3SEq8iHvIsEHLKCCueXEEj4UBXey/tLgaFLO9cQXEIEeZfRDheA9I8FYcAQceVAXrWdrrK1jMk1zEoxkAMGZvJVXJY+ygOWbKLLrmtfhFkK2ltwiyOe6Dur7d5i5+FAdJ7TP6Kvv1D/AHUBVeyPUfk+gLLuPIVaUhEBZmPeHCgDxNAUbZnU7yK/mv7vTrm4nf8AJ4UhYwegBHQYA9/jQGE7WS/h75Z8im7zcx8n+f8Ak8Z5e+gO/bPX0k9ukssJgdxnu2OWUZ4Z8CRg46ZoDY0AoBQCgFAKAUAoBQCgFAKAUAoBQGt2i1MW1vJL1Awvmx4AfGtKkt2LZYwtDpqsYefdxOHsxJJJyTxJ8T41zD2qVskflDIoBQCgFAdc7O7Lu7NGI4yEv7uS/YAffV/DxtA8ntWrv4hrll7lnqc5pybs91nuLju2OEmwvkG+affnHvFUKE92VuZ6rauG6WlvLWOfhxNvtB2V2NxLJc3UsxZuLO0oAA6DlhQOQFXzypUH2N2bDbpvhn9ev34xQHXdmbK3gtoorXdMKrhCpDZ8SWHMk8SfOgNNtZ2e6ffkyXEW7IBxlRtxsfpEcG9pFAc+h2L2cgkxLeK5B9RpwB7DuY++gOu6C1t3KC0MXcgYURbu6PhQHnaW1hltZ47htyFkIkbIXCnmd48vbQFf2T1DS7GBba3vIiikkb0qk+kcnj7aAt1vcJIoZGVlPIqQR8RQFO1LTtNt9SF7PcrHdbvBXkVRulSmd08fGgNx/tnp/wDXLf8AvF/nQGwu9Wijtzcs4MITvN9eI3CM7wxzGDmgJcMquoZSGVgCCDkEHkQaA90BAtdZt5ZWhjmjeVM76KwLLg4OR040AbWrcT/JzNH35/5W8N/lverz5caAn0BAtNZt5ZHijmjeRM76KwLLg4OR040BPoCG+qRCdbcsO9ZGkVfFVIBPxYfbQEygPwmgK/ebcafE25JeQKw5jfBx7ccqA2umapDcLvwSpKvijBh9lAetS1KK3TfmkSNMgbzkAZPIZNAav/bPT/65b/3i/wA6Ao23m08d06xW8iyRx8WKEEFzy4jwH3mqWJk72PR7GoxUHU4vLu/sp1tcq+d053SVPkR0qu4tanXp1Y1L7r0yMtYJDDNdIhAZlUtyBPPpwrKi3oiOdWEGlJpN6GasEgoCRp9qZpUjXm7BfiazFXdiOrUVODm+GZ3e3hCIqLwCgKPYBiuolZWPDzk5ScnxMlZNT58zjj4VyT3rPNg15tNc900xis4FXf3fnfpbvznbHM8FHwPUjeyvqeHrbrnJw6t8joidjelhN0xOT9IyNve3ga2IjDsP2cz6ZeyPFdsbMrwhPEsx6MPVG79McTnHjQFU2o1O51/UG0+0kMVpCSJnGcNg7pZgMbwzkKucHn7ALdZ9jGmJGFaN5Gxgu0jAnz9HAHuoClbUbNXGzkq31hIzWpYLLE55Z+a3RlPINjIOOdAdD2r1dLzQbi4j9SW2ZgDzHDip8wQQfZQFC7LezWxv9OSedHMrM4JVyPVYgcOXKgGx0D6Pr34PjlaS3mXOG6ZUspIHDeGCMjGQaAwdrGnpcbQ2cMgJSSOJGAODgySdelAXX/ctpX/dy/3rUBttuLFLfRLmGPISK1MaAnJ3VTdGT14CgOS9k3aM9j3dveb3yST8jI2fxZBwcHqmeB+iaA+h0cEAggg8QRyI8c0Bxjs0/wCItT9kn+ItAeb7/jBPqr/6egO10BxTsu/4g1T60v8AjUB2mRwoJPAAZJ8hQHzHqm2MzasdVRWMEUwiUjluYI3OH0l32x+lQH0xZ3KyxpIhyrqGUjqGGQfgaA452h67danqH4IsXKIpxcOCRnHrZI47q8sdTwoCxaX2LabFGFkV5nx6TsxGfYq8FoCDZ9k0lnfxXGn3bQw5zKjZY4HzB0dW5el6vPjwFASv/iC/or/z4/uagKrb7A6YulW91KkhmmiQgCRgC7LknHQDnUdWpuRuW8FhXiKu7w4ml0zTI7cFYwQCcnJzXPnUc9T1eHwtPDpqHEpQ1F4LqV1yV3zvjoRnr4e2r24pwSZ5v9TUoYmc46XzLzYXqTIHQ5B+IPgaoyi4uzPTUK8K0FOBXdq/zm19o/jWrFDqSOTtP/IpfnFFqqqdwUBdezHS9+ZpyOEYwv1mHP3Ln+1VnDQvLe5HG2xX3aapLjr3I6dV080KA+c9SBMMoHPcbHt3TiuXDrI9xiE3RmlrZ+hD7JdYNrmROJD+mv0kKjh9hx51arzcKiZw9nYeFfCzpvW/llkfR+n3qTxrJGcqwyD94PgQeHuqzGSkro49WlKlNwks0ZbgHdbHPBx7cVkjOLf/AA6MBJqCt+Vymc88AyA/vffQHbaAp3a/Ig0e87zkUUD6xkXd/ewfdQFK2VVhslcb2cGOcrnw32/zzQFc7PbnXRZIunxxm33n3Wbu853vS9Zs8/KgL32d9n1xDdPqGoyiS5YEKoOd3PAktyzjgABgcaAp/bDYtPr1rCkhjaSOJVkGcqTJJ6QwQeFAbk9kN/8A+Ly/GX/qUBd9uLcxaJcxs28UtSpY59IqmCePHjigKZ2fbJwanoEcMwwQ8pjkA9KNt88R5eI60BA2H2pn0a5/BmpZ7nOIJTnCgnAwTzjP7p8uQGbszOdodSI4gh8EfrEoDTbe6VLdbSmGCYwSOibsgLAriEHmpB4gYoDd/wC6jVf/ABiT+3P/AK6A13YnaPDrF9FI/ePGroznPpMsmC3HjxPjQFy7c9pvklgYUOJbnMY8Qnzz8Du/tUBUtP8AwUNCNi15B37r3rHPKbO8B7sBfZnxoCw9gO0nf2bWrn8ZbH0fONjwPsByPhQGj7GyF1nU1k4SkyYzz4THe/8AbQHYdduJY7ad4E35Ujdo0wTvOFJVcDicnA4UBxrVe0/W7ZO8uNPjiTIG88coGTyGS/lQGx7U9SkudnbaeUKrytDIwXIHpKxGMknGCKA5jZ6JPLFE3yp93dG4pLkKD80DewB7KqzrxUrNHbw2zKkqanGpa+fE3ui2DQoVeQyEtnJz4DhxNVqk1J3SsdjB4edCDjKW9maHQYw13cqwBB3gQevpVYqu1OLRy8FFSxVWMtHf1MdzBJp8veR5aFjxHh5Hz8DWU1WjZ6mlSnU2fV34Zwf5/TP3XrtZZrR0OQSPd6a8D4GlKLjGSZnG1oVa1GcHl90XGqZ6E/VUkgDiTwAoYbtmds2X0r5NbJH871nPix4n4cvdXSpQ3I2PGY3EdPWc+HDuNtUhVFAfPlck96U+7s5bKYywrvRN6y+HkccvI1cjKNWO7LU8/Vo1sDVdWkrxeq/Poy27I9rKWeQ0cjI3ExjGQ3Qgk49tbUqc4PsIMbi6GJhezUl+WLv2fbXanqN28pt1j08rhd4EEY5FW5ux68N3H22Dkmk212WvNLvjqemKXRyWmiAzjPFsqOLIx48OINAbG07drTc/HQTJIOaAAjPkcj7RQFd1C8vtppo4o4mt7BG3mduv6RPJ26BRyzk0B0rbXTo7bQ7mCIYjjtmRR5BeviTzJ86A13YOP/lEX6yX+M0B0KgOB9r2oC21+0nZWZYo4nIXmQJJOAoCwnt3tf6tP+7/ADoCzbW6ibnQ7qYxNF3ls7BHxvAEcM45EjBx50BD7Cf6Ih+vL/iGgN5t3sdDqduYpPRcZMUgHFG/zU9RQHLuxfQ5rLV7mC4Uq6wHj0Yb64ZT1BoCZfD/ALXp9Vf/AE9AdqoDinZeP+0GqfWl/wAagIQtBtDrshfLWVsu7wJAZVJAAI+m5JyOi+ygL3/ue0n+rt/ey/6qAoGp2C7Pa3BLECtnMu6ckndU4DjJ6AhW40Bu+0vZG5gu11bTMmQelKijJPD1gvz1YcCOfWgMum9uttuYuYJY5RwZVGRnyyQR76AruoXd3tNcxosTQWER3mdvDqxY8C2OAA5ZyaBK567ZNdWW1S2t+FvCyKuPnbqlQfYByqCNXeqWWh1K2B6DC78+s2vD7lL07alI4kQo5KqASMdKjnh3KTdy3h9q06dKMHF5KxvNG1YXAYqjKo4ZOOJ8BUFSnuas6eExaxCbUWkuZpdnPzy49/8AFU1b5UTnYD/Mq+PqWiaJXUqwyp4EGqqbTujtThGcXGSumUa/0Vre4iIyYzIu6fD0h6Jq9GqpwfM81WwMsPiINdVtW89C+VRPUFt7O9F76fvWHoQkEeb8wPdz+FT4eG9K/I5O1sT0VLo1rL0/Mjq1Xzy4oBQHz5XJPekFNTDDIjlIPI7owftrfo7cUVlilJXUZNd33PyDu3b8iQeeWQD7aO6Woh0c5dS3a0i6bFbZfJnMMmWhBGRj1CeOV8R4j4ectKq4a6FLG4KGIbdPKa8mdPvtXiit3uS29EqFyU9LKgZ4Ac6upp5o81KLi92SsyFrUFpFE9zNbowQbxIiVm6YwMZJ4ismpgTaZUH5leKo8IBge5Wz8BQG206/iuot+Ng6HIPDqDgqykZUg8CCMigM0jxwoWYrGijLE4VQOpJ5CgNH/tYH429rdTr9NYwin2GVlLDzAxQHu0122mkEcsbRTH1UuI91m64VjlX9ik0BuPkMX/dp/ZX+VAaW52nQs6Q289yqEpI0SKUBHArvOwDkciFzgjHOgNnot/DPHvQcFyQV3d0qw5qyEAqw8DQEm8u0hRpJXVEUZZmIAA8yaArjbQI8gmhsrmYgFBMI1T0SQSB3rKxBIB5dKAmadrtvNLuFGiuOYSaPcc46qTwf9kmgNnc36RyRRtnelLBMDh6K7xyenAUBC1bUorVk/Eu7ylgBDGGY4G8SeI4UBCi2gVPVsLtfZAo+5qA2NxrccdsbmVXijUZYOuGUb2MlQTjx9lATN2OVVbCupGVOAwIPUe2gMwFAaS7is2uGjkhjMixiYs8a4CFmXO8RzypoZSbdkUTbXbBGUwwER268GYejv+Q8F++qVWq5vdiejwOAjh101bX0+5RGv971YZHHjugD4MQah3LatF94je0g2u73PdvcROd3d3W+iy4Pu8fdRxkszanUpTe7az5NWZ+y3io24EcnG9hFzgE48fKsKLavczKtGEtxRbeuSPAvQOPcy/2B/Os7najVV0v2S8vuTga0LKPMkYYYIyOfHy4iidjEoqSszPa27SuqIMsxwo8zRJt2Ric4wi5S0R27QdKW1gSJenFj4seZrpwgoRseMxNeVeo5s2FblcUAoD58Nck96yJpH5GP6orap1mQYX5Me4l1qWCFaflZvav8IreXVRWpfNn4ehtJ9clhtLmIHejkjYFDyBI9ZfA/fW9Go4ytwK20cLTq03N6ridL17VornS5mibOEQEdVO8vAjpV6E1JXR5qvh6lGW7NFwFbEBXdH3fwje93jc3Ie8xjHfYfezj5/d9zny3aAxPbi+vHEnG3tGVRGfVknIDl3HzhGpXdHLeYnGVFAWigIWr6XFcxNFMu8p5dCpHEMrDirA4IYcQRQGs2cu5ZIp7eR83FuxhZ/pZUNHJw6lHQnzzQGDYa/jEEdo34u5t0VJYm4MSBgyj6auQWDjnnjxzQG5tNMWOeaZSczBN5fm5QMN8D6RDAE/oL4UBpba3F9dSSSjMFs/dwxn1WlUBnmI5NukhVzyKsfCgLRQEa8sY5d3vEV91g65Gd1hyYHoaA1Oufnlh9eX/BNAZNX/PLL2zf4dAbugNBt4M2M4IyDuZB6/jF4UBro86U4H/0+RvR/wDxXbp5QMeX0CccjwAsupalFAhklcKvTxPkB1Naykoq7JaNGdaW7BXZxfafaRru9YqCkfcKu7niwEjn0scOZ5VTq1XOJ6HBYKOHrWebtfuzehoIE71y7cVQlYx0yODP7c5A8MedRP4VZF2C6WbnLRZLw1f8In1oWzxLCrY3gDg5Geh8RRNrQ0lCMrXWhEj/ADl/1a/xNW76i7yCP+RLuXqydWhaFAKA6V2c7Pbi/KZB6Tj8WD0U/O9p+721cw9O3xM85tbGbz6GGi17+XgXmrRxBQCgFAfPhrknvWanTLMmJD3kgyvIEYH2VLOXxPIo4eg3Si956E+3t9zPpu2fpHP+VRt34FqnT3P3N95htPys3tX+EVtLqojpfNn4eh+61+Ql+oaU+uhjPkT7mfuoTMsD7rFSVAJBx1HxrNJtTyNMZCMsO00WVNoZcIXuboheEqLIB3iH5yOFDRuvPHJuIyDirNPEJ5SONitkTh8VLNcuP3OqbMLbfJkNpgwtlgwOSxJ9IsTxLZznPHPOrJxtCJsu+7JexH1luGfjzKyqHVvZzX9g0BYKAUBW9nnDXWoy8AnexxhuhMcKBjnyYlf2aA2Ws6HBdACZMleKOCVdD4pIuGQ+YNAa7TJp7a4W1nczRyKzQTEAONzG9FJjgxwcq4xkA5GRkgfuxh3UuISfTiuZt7P/ANxzMp9hWQcfI0BYqAUBoNc/PLD68v8AgmgMW09oZbmyUSSR8ZTvRkBuEfLJB4UBl/2bb+u3f94v+igPO267unygknATJY+EicSaA1W0220Co0UarOWG62fyeCMHP0/YPjVepiEso5nXwuyalT4qnwr6/Y5O99IjKkzs8fqwsxJ3B0i48h4H3VWk+kV+J16MI4R9H+16Pt5P+H4HkfnJ/VD+Nq1/Z4k3/kv/AKr1Y0jgjL1V3B/tEj7CD76VNbjC5QceKb9b/wAk2tC0KA1kkG9cN6TLiNfVOPnNUidoeJRlDfxDzayWneyQtkQQe9kPkSP5Vrv9iJlQad99+ZLrUsFo2H2bN1J3kg/EoeP6bfR9nj8OtTUaW+7vQ5m0cb0EN2PWf07fY60BXQPKH7QCgFAKA+fDXJPemqsL0JGitHLkDB/FP/KpZQu2015lGhXUKai4yuv/AFfsTLe8DnAWQebIyj4kVo425eZYhXU3ZJ+Ka9TDLvRSF90sjgb26MlSOuOZBHh4VlWlG3EjlvUqjna6ettU12cjxdTd+O7RWw3B3ZSoC9QN4DJPlWYrdd2a1J9OujgnZ6tprLx1Zn1VCYXCgk4GAPaK1g/iRLiYt0mkS61Jz1p+qXFk5ltWOGOZIuav+kFPAN99TU6rWVzn4rBQm9/dvzXHvXb6lp/2zLulyqCO4Vd1ufdzJz3HHrRkHircd3J4EEipo4laSObW2PK29Sd+x5P88i2ad2gW0g9JZkbqvdSP8GjDA1YjOMtGcqrh6tJ2nFozz6rcXQ3LSKSFTwa4nQx7g6mOJsO7Y5EgLxzxxg7EJNOzsQsms1yqMjLvfOy2SZCerFiWJ8aAg2m0bQqI7yGZZVGC8cMskcmOG8jRhsZ57jcR58yB7sFkurlLl43hhhRhCkg3XdpMb0jIeKAKuADg+k2QOFAZtW0yVZhdWu73u6EliY4WZASQC3zHXJ3W48yCD0A8JtZGOE0N1C/VWt5XGfAPErI3uNAI9WuLhlFvA8UeQXmuUKZUHiqQkhyTj1mwBnPHlQGXWIGa7smCkqrS7xAJC5iIGT0yeFAQNr9XjtZ7OWXe3VMgO4pcjejwMqvHGetYcktWSQo1J9SLfcrmj1TtYhUYggndvFopFUe7GT9lRSrL9tvMu0NnyedVSXdFt+hSdp9ori9hbfZsHBEYUqODD5nPp1qr0knL4n7HaWEpQot0ou/as9TAKhOkeJ4VdSrDKngRRNp3RrOEZxcZLJmusbeRZjv+kojCq/UjeJwfMZ99SyaccipRp1IVnvZq1k+eb17SRcQMH7yPBJ4Op4BgORz0YePu9mqaasyWpTlGXSU9eK5/dH4NSUessinwMbH4FQQfcabj4NeY/UxXWTT7n/F0fqXDuRuoVXqzjBI8AvP3n7abqWrCqVJtbqsub/he5hml3J2Yq5BQAFUZuIY8OA86yleNrkcp9HXcmm00tE3xfIy/hJfoTf3T/wAqx0b5rzRJ+qj/AKy/+X7Fl2X0F7yQKMrGOLvjkPAfpHwrNOm5uxpjMZHD0956vRHZLG0SGNY4xuqowB//AHM10YpJWR5CpUlUk5yebM9ZNBQCgFAKA+fK5J74i3F5utuKpd+e6Og8WJ4KPtPStlG6u9CCpW3ZbkVeXL3fD8sed6fnux+zeb78f5Vn4O01vX1tHzfrb+D1BeZbcdSj9AeIYeKsOB9nPyrDjldZo2hXvLcmrP17n+M9X9wUUFQCSyqATgekcc8Uik3mZr1HCN4q7ul5mMyTj/lxnyDnPuyuKzaHP6Gm9XX7V5/YzWlwJFyMjjgg8wRzBrWSsyWlUVSN1/RFt7mZ1DBI8HOMu2eBI+j5Vu4xTtdkEKtacd5RVu9+xIgaXPpqgH6LEn4FRWr3eBLB1b/Elbsb9jwNSCz93xU4BVvEnPDPQ8KzuPd3kaPER6Xopdnc+wsVltPdxepO+PBsMP3gayqs1ozWpgcPU60F4ZehuIu0e5RSXjifAJ5MpOB45I+ypI4mXEo1dj0bNxbX1Nhp/aeHRWe3I3lBwrg4yM9QKkeJs7NFWOxnOClGevYTV7SIesMg96/zrP6qPIw9i1f9l9Q3aRD0ik+K/wA6fqo8h/wtX/ZfUjy9pS/Ngb9pgPuFavFckbx2I+M/oa657Rrg+pHEnt3mP3gfZWjxMuCLMNi0V1pN/T3NLebVXcvrTsB4LhR+6BUbrTfEuU8Bh4aQ88/U1DsSckknqScn41GW0klZHmhkUAoBQCgFAKAUAoDbbO6DJdybqDCD136KP8z5VvTpubsipi8XDDwvLXguZ2HSdNjto1jjGFHxJ6knqa6MYqKsjyVevOtNznqTK2IRQCgFAKAUBx7bTZd7IPMuXgALZ6rgZw386oVKDi8tD1OF2nCpB7+Ukr99uXsVPTYN1AT6zek58Sf5cvdUU3dl7D092F3q833kqtScjahb76EDgw9JD4MORraErMgr09+FuKzXYyLcT78MT8t54z+8K2StJrvIalTpKMJ83H1Ng8qgZJAHiSKjsy25xSu2RdM9IySD1XYFfMBQu97yDW88rLkV8P8AE5TWjeXgkr+I0lh3KcfH+I0qdZmcK10S8fUmA1oWLmta3WSaZWHApH7QfTwQehHjUm84xTXaU3TjUqzjLlH+TLZXDBu6l9ccVb6a+P1h1FYkk1vL+jejUlGXRVNeD5r35kq49Rvqn7q1WpPU6j7mY9N/JR/UX7hWZ9ZmmH+VHuXoSK1JhQCgFAKAUAoBQCgFAKAUAoBQG/2X2XkvGz6kQPpOevkvifsFS0qTn3FDG4+GHVtZcvc61punxwRiOJQqj7T4k9T51fjFRVkeVrVp1Zb83dkqtiIUAoBQCgFAKAg65Y/KLaeDOO9iePPhvoVz9tAc3k2U7+2S4tRhgN2WA81kT0XUHxDA8PhVSrh+MTv4LaukK3n7+5VHUgkEEEcCDwIPgRVQ7yaauiNfXAjRmPQcPMngB7zisxV3YjrVFTg5P85EC4tt23ijYA4aMMOh9IZqRSvNtdpVqUt2hCEucU/MlrpkIOREn9kVp0kuZOsLRTvuLyJYrUsGq0zTomiUtGhJzklRx9I1LOclLJlDD4ajKmm4q+fDtJ9vZxx5KIqk88DFRuTerLUKNOnnCKXcR7f84l+pH/762fUXiRQ/yJ90f5M97aiRcHgRxVhzU9CK1jLdZLWpKpGz14PkyNDdEq8cnCRVOccmGODr5H7DWzirprQhhVbjKE+sl59q/MiRpv5KP6i/cKxPrMlw/wAqPcvQkVqTCgFAKAUAoBQCgFAKAUAoAKGC87LbCs+JLkFU5iPkx+t9EeXP2VZpYe+cji43aqj8FHN8+HgdHhiVFCqAqgYAAwAPIVcStoedlJyd27s91kwKAUAoBQCgFAKAUBoNQ0WRJWuLN1jkfHexuCYpsDAYgcUfAxvjoACDgYA0O0GmXF2PTsEWbpKlwu778plh5EZqKpSjPUu4XHVcPlHNcn+ZFE1fY+5t2ElyA6j1DGCY1PiTz3ufE48qq1IOCsllzO5hMRDEyUpvNaR5dva+01l9CXCgdHVvcDmoouxfrQc0kuafkyRWpMKA1tr30ahe7U4zx7zGeJPLd86klut3v9ClS6enHd3U/H7EmCWQn0owo8Q+fs3RWrUeDJoTqt/FFJd9/wCBFARLI/RlUD9nez94o38KQjTaqynwaX0uSa1JyJqNl3q8DuuM7jeGRjHmD1FbQluvsK+IodLHJ2a0f5wM1pGVRFPMKAfcMViTu2ySlFxgovgkZawSCgFAKAUAoBQCgFAKAUBtdE2fnumxGno9Xbgo9/U+QreFOU9CricZSoL43ny4nTNnNkYbXDflJfpsOX1R8376u06MYZ8TzeL2jUxGWkeXuWKpjnigFAKAUAoBQCgFAKA/HPA0BTdn7G7ubaGdtQmUyIHKrFBgZ44GUJx7aA3el6VPE+9JeSzLgjcdIlGfHKID9tAYtb1hhILW3jWW4Zd5g35OJDw35T5ngEHFsHkASATtoVa/7MGly/yxklPHEccaRZ8kwWA/aNQyoxeiOhS2lWjZSk7eF/QpOtaBeWGTOneQjnMgzujxbHTx4DHnVaVF8vY7FDaEXm5XXlJeGjXcRZH9EkeBIPuqBanTk/hbRAtreVkVu/fJAPqp1GfCpHKKdt0q06dWUFLpHn2L2M1rO4fu5ME43lYDG8AcHI6EZHxrEkrXRJTnNT6Oprqnz+6PV1MVeIDkzEH+yT94rEVdM2qzcZwS4t+jJVak5GsZS2/npIyj2A8K2krWIKM3LevwbRFstQbeIkxgu6xv04MRunwPDh41tKCtkQUcRLeaqaXaT7no+31NnUZeMV1cLGu83LoOpPQAdSazGLbsiOpUjTjvSIumXDu0veAAgjCjoCoOCep41tNJJWIcPUqTlPfys1lyyJ9aFoUAoBQCgFAbPSdAuLk/ioyR9M8FH7R5+7NbxpyloitXxdGj15eHEvmh9n8UeGnPet9Hkg93Nvfw8qtQwyWcszhYnbFSeVJbq58fsXKKMKAFAAHIAYA91WTkNtu7PVDAoBQCgFAKAUAoBQCgFAeZOR9lAUnY7aq1jsbZHdwyxqCBFMeIHiEIPuoCx6dtFbzvuROxbBODHKvAebKBQEHYdN6GS4bi9xNI7H9FXZEX2KiKPjQFjoDy6AggjIIwQeoPSgOeafsnbSW1yhQhreSaJXU7p3R6aAgcDhXVeIz6POopUYSdy7R2hXpR3U7rkyki0hSCBkuAxZEwjRTKxYpndU7mHPPw5VBPDSvdHVw216Sio1E1bjqRTpNxviZ4JUjCkIWQje3sZbHzRgDGfE1FKDhGzLdHEU69Xfi8lkubvrkQ74/jIPrn+Bq1hoyev8yn3v0ZOrQtEPTP+b+tf763nw7ith/3/wDZmOwhV43VhkGSTI/8xqzJtNNcl6GtCEZ05RlpeXqzyLowejKSV+Y+Mlv0Dj53h403d/OJjpnQ+GrmuD59j7fUy21uzMJJR6XzE6IP82PU+4VhtJbsTanTlOXSVNeC5fcWX5Wf6y/wCkurEUfm1O9ehNrQtCgFATbHSZ5vycTt5gHHxPCtowlLRENTEUqfXkkWXTezyd8GZliHgPSb7OA+JqaOGk9cjm1ts0o5QTf0XuW3StirWHBKd4w+dIcj3L6v2VYjQhE5VfamIq5Xsuz31LGqgDAGBUxzm7n7QCgFAKAUAoBQCgFAKAUAoBQHmTkfZQGj2E/o+0/VL91Ab6gKzsxL8nlmsnOGDvNBn58Ujlzu+JRmKkdPRPWgLNQETVdRjtonllOFUZ8ST0VQOLMTgADiSRQGo0azeOylaUYll72aQfRMmWC+1V3V/ZoD3p+mR3On28UoyphiIIJDKwRSHVhxVgeIYcRQHjSdTkhkFpeHLn8hPgBbhR0PRZgPWXkfWXqFAg7XaRA9zYF4kw0zKx3QCcwyYBYYPMD31q4ReqJ4YmrC27J5aGW52AtG9UOnsbP2HNRPDwZdhtfER1s/AqmgbArMs7JOQvyiZVJUNkI5XPAjqCPdWssNfRktHbDhe8L3bettfMi6BsBLJHIVmThPOnEMPUmdc8M88VrLDt6MlobXpwTTi9W/N3JzdnFz9OA+1n/0Vp+mnzRY/wCZoPWL8l7gdnN11kg/tP8A6Kfpp9g/5qhyl5L3IGi7AyvcXaGZFMboCQGOcxK3Dl41u8O2krleO16cZykovO3pYsUHZovz7hj9VAPvJosLzZiW23+2Hm/6Nnbdn9qvrb7+1sfYMVusNBFee2MQ9LLwNxZ7O2sXFIIwfEqGP9psmpVSgtEU6mMr1MpTZswMVuVj9oBQCgFAKAUAoBQCgFAKAUAoBQCgFAfj8jQGp2RhCWVuozhY1Azz4UBt6AgavpEVyqiQHKneR1JV0bGN5HHFTgkcOhoDk20/aDe2M7W6OsqryeVAXPtKbo+ygL5stYi5SK7uHeaT1kVyO7iJHNI1AGefpNlhk8aAsl+MxSD9BvuNAYNBj3baBRyESD4IKA9avpcdzEYpVypwRg4ZSOIdWHFWB4hhxBoDUaZbC9sVS4LOQSN/gr70bkLICoAVwVByAOPSgKFZbY3k19+D2lxHvGMyqqiYgDnvY3QT4hRz6UB1nT7JII0ijXdRBhR/++pJ4k+dAa/ZeEJFIBnjcXDcf0p3P+dAbigFAaTRYAtzesM5aSMn3QqOHwoDd0AoBQCgFAKAUAoBQCgFAKAUAoBQCgFAKAUAoD//2Q=="/>
          <p:cNvSpPr>
            <a:spLocks noChangeAspect="1" noChangeArrowheads="1"/>
          </p:cNvSpPr>
          <p:nvPr userDrawn="1"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7204838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451420-AFA5-41DC-9B03-E41AF1A458A5}" type="datetimeFigureOut">
              <a:rPr lang="en-GB" smtClean="0"/>
              <a:t>30/06/2014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460796-E07C-4D83-9ECB-E748B111A556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402960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451420-AFA5-41DC-9B03-E41AF1A458A5}" type="datetimeFigureOut">
              <a:rPr lang="en-GB" smtClean="0"/>
              <a:t>30/06/2014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460796-E07C-4D83-9ECB-E748B111A556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3699630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C61460-0C32-428F-B513-EA8FDDBAE5BE}" type="datetimeFigureOut">
              <a:rPr lang="en-GB" smtClean="0"/>
              <a:t>30/06/2014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D1C8A1-DFA5-41C5-99AB-ED9275922B5B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6566145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C61460-0C32-428F-B513-EA8FDDBAE5BE}" type="datetimeFigureOut">
              <a:rPr lang="en-GB" smtClean="0"/>
              <a:t>30/06/2014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D1C8A1-DFA5-41C5-99AB-ED9275922B5B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0246053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C61460-0C32-428F-B513-EA8FDDBAE5BE}" type="datetimeFigureOut">
              <a:rPr lang="en-GB" smtClean="0"/>
              <a:t>30/06/2014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D1C8A1-DFA5-41C5-99AB-ED9275922B5B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7460415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C61460-0C32-428F-B513-EA8FDDBAE5BE}" type="datetimeFigureOut">
              <a:rPr lang="en-GB" smtClean="0"/>
              <a:t>30/06/2014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D1C8A1-DFA5-41C5-99AB-ED9275922B5B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0670163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C61460-0C32-428F-B513-EA8FDDBAE5BE}" type="datetimeFigureOut">
              <a:rPr lang="en-GB" smtClean="0"/>
              <a:t>30/06/2014</a:t>
            </a:fld>
            <a:endParaRPr lang="en-GB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D1C8A1-DFA5-41C5-99AB-ED9275922B5B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3414751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C61460-0C32-428F-B513-EA8FDDBAE5BE}" type="datetimeFigureOut">
              <a:rPr lang="en-GB" smtClean="0"/>
              <a:t>30/06/2014</a:t>
            </a:fld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D1C8A1-DFA5-41C5-99AB-ED9275922B5B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0657740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C61460-0C32-428F-B513-EA8FDDBAE5BE}" type="datetimeFigureOut">
              <a:rPr lang="en-GB" smtClean="0"/>
              <a:t>30/06/2014</a:t>
            </a:fld>
            <a:endParaRPr lang="en-GB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D1C8A1-DFA5-41C5-99AB-ED9275922B5B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0950991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C61460-0C32-428F-B513-EA8FDDBAE5BE}" type="datetimeFigureOut">
              <a:rPr lang="en-GB" smtClean="0"/>
              <a:t>30/06/2014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D1C8A1-DFA5-41C5-99AB-ED9275922B5B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622250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451420-AFA5-41DC-9B03-E41AF1A458A5}" type="datetimeFigureOut">
              <a:rPr lang="en-GB" smtClean="0"/>
              <a:t>30/06/2014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460796-E07C-4D83-9ECB-E748B111A556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2427528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C61460-0C32-428F-B513-EA8FDDBAE5BE}" type="datetimeFigureOut">
              <a:rPr lang="en-GB" smtClean="0"/>
              <a:t>30/06/2014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D1C8A1-DFA5-41C5-99AB-ED9275922B5B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6459443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C61460-0C32-428F-B513-EA8FDDBAE5BE}" type="datetimeFigureOut">
              <a:rPr lang="en-GB" smtClean="0"/>
              <a:t>30/06/2014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D1C8A1-DFA5-41C5-99AB-ED9275922B5B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0349892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C61460-0C32-428F-B513-EA8FDDBAE5BE}" type="datetimeFigureOut">
              <a:rPr lang="en-GB" smtClean="0"/>
              <a:t>30/06/2014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D1C8A1-DFA5-41C5-99AB-ED9275922B5B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058959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451420-AFA5-41DC-9B03-E41AF1A458A5}" type="datetimeFigureOut">
              <a:rPr lang="en-GB" smtClean="0"/>
              <a:t>30/06/2014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460796-E07C-4D83-9ECB-E748B111A556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00932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451420-AFA5-41DC-9B03-E41AF1A458A5}" type="datetimeFigureOut">
              <a:rPr lang="en-GB" smtClean="0"/>
              <a:t>30/06/2014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460796-E07C-4D83-9ECB-E748B111A556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495150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451420-AFA5-41DC-9B03-E41AF1A458A5}" type="datetimeFigureOut">
              <a:rPr lang="en-GB" smtClean="0"/>
              <a:t>30/06/2014</a:t>
            </a:fld>
            <a:endParaRPr lang="en-GB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460796-E07C-4D83-9ECB-E748B111A556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262748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451420-AFA5-41DC-9B03-E41AF1A458A5}" type="datetimeFigureOut">
              <a:rPr lang="en-GB" smtClean="0"/>
              <a:t>30/06/2014</a:t>
            </a:fld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460796-E07C-4D83-9ECB-E748B111A556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950513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451420-AFA5-41DC-9B03-E41AF1A458A5}" type="datetimeFigureOut">
              <a:rPr lang="en-GB" smtClean="0"/>
              <a:t>30/06/2014</a:t>
            </a:fld>
            <a:endParaRPr lang="en-GB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460796-E07C-4D83-9ECB-E748B111A556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440792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451420-AFA5-41DC-9B03-E41AF1A458A5}" type="datetimeFigureOut">
              <a:rPr lang="en-GB" smtClean="0"/>
              <a:t>30/06/2014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460796-E07C-4D83-9ECB-E748B111A556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904110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451420-AFA5-41DC-9B03-E41AF1A458A5}" type="datetimeFigureOut">
              <a:rPr lang="en-GB" smtClean="0"/>
              <a:t>30/06/2014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460796-E07C-4D83-9ECB-E748B111A556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942047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 userDrawn="1"/>
        </p:nvSpPr>
        <p:spPr>
          <a:xfrm>
            <a:off x="467544" y="5805264"/>
            <a:ext cx="518457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endParaRPr kumimoji="0" lang="en-GB" altLang="en-US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lvl="0"/>
            <a:r>
              <a:rPr kumimoji="0" lang="en-GB" altLang="en-US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“Citizen Engagement” </a:t>
            </a:r>
            <a:r>
              <a:rPr kumimoji="0" lang="en-GB" altLang="en-US" sz="11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Masterclass</a:t>
            </a:r>
            <a:r>
              <a:rPr kumimoji="0" lang="en-GB" altLang="en-US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– June 2014 – Copenhagen Business School    </a:t>
            </a:r>
            <a:br>
              <a:rPr kumimoji="0" lang="en-GB" altLang="en-US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</a:br>
            <a:r>
              <a:rPr kumimoji="0" lang="en-GB" altLang="en-US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Calibri" pitchFamily="34" charset="0"/>
              </a:rPr>
              <a:t>©</a:t>
            </a:r>
            <a:r>
              <a:rPr kumimoji="0" lang="en-GB" altLang="en-US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Minerva Communications UK Ltd 2014</a:t>
            </a:r>
            <a:endParaRPr lang="en-GB" sz="1100" dirty="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A451420-AFA5-41DC-9B03-E41AF1A458A5}" type="datetimeFigureOut">
              <a:rPr lang="en-GB" smtClean="0"/>
              <a:t>30/06/2014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8460796-E07C-4D83-9ECB-E748B111A556}" type="slidenum">
              <a:rPr lang="en-GB" smtClean="0"/>
              <a:t>‹#›</a:t>
            </a:fld>
            <a:endParaRPr lang="en-GB" dirty="0"/>
          </a:p>
        </p:txBody>
      </p:sp>
      <p:pic>
        <p:nvPicPr>
          <p:cNvPr id="7" name="Picture 1"/>
          <p:cNvPicPr>
            <a:picLocks noChangeAspect="1" noChangeArrowheads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935" y="5805264"/>
            <a:ext cx="1327793" cy="2655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81042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b="0" i="0" u="none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FC61460-0C32-428F-B513-EA8FDDBAE5BE}" type="datetimeFigureOut">
              <a:rPr lang="en-GB" smtClean="0"/>
              <a:t>30/06/2014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4D1C8A1-DFA5-41C5-99AB-ED9275922B5B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591405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://youtu.be/pX514ma6KoA" TargetMode="Externa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5" Type="http://schemas.openxmlformats.org/officeDocument/2006/relationships/hyperlink" Target="http://youtu.be/ww6bVWk7TLY" TargetMode="External"/><Relationship Id="rId4" Type="http://schemas.openxmlformats.org/officeDocument/2006/relationships/hyperlink" Target="http://youtu.be/QY3q7RpU6_4" TargetMode="Externa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://youtu.be/rsZ1KfPZUvM" TargetMode="Externa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hyperlink" Target="http://youtu.be/b0y8Dyj_OSc" TargetMode="External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hyperlink" Target="http://youtu.be/TECu-3V6QaE" TargetMode="External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youtu.be/FEw5AS1qo-o" TargetMode="Externa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minervacomms.net/" TargetMode="Externa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youtu.be/9fGxccEamyM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3568" y="2191172"/>
            <a:ext cx="7772400" cy="1470025"/>
          </a:xfrm>
        </p:spPr>
        <p:txBody>
          <a:bodyPr/>
          <a:lstStyle/>
          <a:p>
            <a:r>
              <a:rPr lang="en-GB" dirty="0"/>
              <a:t>Citizen </a:t>
            </a:r>
            <a:r>
              <a:rPr lang="en-GB" dirty="0" smtClean="0"/>
              <a:t>Engagement </a:t>
            </a:r>
            <a:r>
              <a:rPr lang="en-GB" dirty="0"/>
              <a:t>in </a:t>
            </a:r>
            <a:r>
              <a:rPr lang="en-GB" dirty="0" smtClean="0"/>
              <a:t>Science </a:t>
            </a:r>
            <a:r>
              <a:rPr lang="en-GB" dirty="0"/>
              <a:t>– why, how and when?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31640" y="3789040"/>
            <a:ext cx="6400800" cy="1752600"/>
          </a:xfrm>
        </p:spPr>
        <p:txBody>
          <a:bodyPr>
            <a:normAutofit fontScale="85000" lnSpcReduction="20000"/>
          </a:bodyPr>
          <a:lstStyle/>
          <a:p>
            <a:r>
              <a:rPr lang="en-GB" dirty="0" smtClean="0"/>
              <a:t>Tuesday 24</a:t>
            </a:r>
            <a:r>
              <a:rPr lang="en-GB" baseline="30000" dirty="0" smtClean="0"/>
              <a:t>th</a:t>
            </a:r>
            <a:r>
              <a:rPr lang="en-GB" dirty="0" smtClean="0"/>
              <a:t> June 2014</a:t>
            </a:r>
          </a:p>
          <a:p>
            <a:r>
              <a:rPr lang="en-GB" dirty="0" smtClean="0"/>
              <a:t>Copenhagen Business School</a:t>
            </a:r>
          </a:p>
          <a:p>
            <a:endParaRPr lang="en-GB" dirty="0"/>
          </a:p>
          <a:p>
            <a:r>
              <a:rPr lang="en-GB" dirty="0" smtClean="0"/>
              <a:t>Led by Rhonda Smith, Director, Minerva UK</a:t>
            </a:r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1097" y="476672"/>
            <a:ext cx="2456728" cy="157370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04016" y="357080"/>
            <a:ext cx="2711656" cy="16793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34584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GB" sz="3600" dirty="0"/>
              <a:t>Citizen engagement – </a:t>
            </a:r>
            <a:r>
              <a:rPr lang="en-GB" sz="3600" b="1" dirty="0">
                <a:solidFill>
                  <a:srgbClr val="0070C0"/>
                </a:solidFill>
              </a:rPr>
              <a:t>why now?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371745"/>
            <a:ext cx="8229600" cy="4505527"/>
          </a:xfrm>
        </p:spPr>
        <p:txBody>
          <a:bodyPr>
            <a:normAutofit/>
          </a:bodyPr>
          <a:lstStyle/>
          <a:p>
            <a:pPr fontAlgn="base"/>
            <a:r>
              <a:rPr lang="en-GB" sz="3100" dirty="0"/>
              <a:t>Cost of </a:t>
            </a:r>
            <a:r>
              <a:rPr lang="en-GB" sz="3100" dirty="0" smtClean="0"/>
              <a:t>transmitting/receiving information </a:t>
            </a:r>
            <a:r>
              <a:rPr lang="en-GB" sz="3100" dirty="0"/>
              <a:t>is </a:t>
            </a:r>
            <a:r>
              <a:rPr lang="en-GB" sz="3100" dirty="0" smtClean="0"/>
              <a:t>reduced.</a:t>
            </a:r>
            <a:endParaRPr lang="en-GB" sz="3100" dirty="0"/>
          </a:p>
          <a:p>
            <a:pPr fontAlgn="base"/>
            <a:r>
              <a:rPr lang="en-GB" sz="3100" dirty="0"/>
              <a:t>We have the time to do it (UK households spend 4hrs on average watching TV every </a:t>
            </a:r>
            <a:r>
              <a:rPr lang="en-GB" sz="3100" dirty="0" smtClean="0"/>
              <a:t>day &amp; 1.5hrs online*).</a:t>
            </a:r>
            <a:endParaRPr lang="en-GB" sz="3100" dirty="0"/>
          </a:p>
          <a:p>
            <a:pPr fontAlgn="base"/>
            <a:r>
              <a:rPr lang="en-GB" sz="3100" dirty="0"/>
              <a:t>The world has ‘big problems’ to </a:t>
            </a:r>
            <a:r>
              <a:rPr lang="en-GB" sz="3100" dirty="0" smtClean="0"/>
              <a:t>                         solve – which can’t be fixed by                           one person or discipline alone.</a:t>
            </a:r>
            <a:endParaRPr lang="en-GB" sz="3100" dirty="0"/>
          </a:p>
          <a:p>
            <a:endParaRPr lang="en-GB" sz="3100" dirty="0"/>
          </a:p>
        </p:txBody>
      </p:sp>
      <p:sp>
        <p:nvSpPr>
          <p:cNvPr id="5" name="TextBox 4"/>
          <p:cNvSpPr txBox="1"/>
          <p:nvPr/>
        </p:nvSpPr>
        <p:spPr>
          <a:xfrm>
            <a:off x="5449281" y="6061938"/>
            <a:ext cx="345471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i="1" dirty="0" smtClean="0"/>
              <a:t>*Source: Ofcom Survey 2013</a:t>
            </a:r>
            <a:endParaRPr lang="en-GB" i="1" dirty="0"/>
          </a:p>
        </p:txBody>
      </p:sp>
      <p:pic>
        <p:nvPicPr>
          <p:cNvPr id="1027" name="Picture 3" descr="C:\Users\Kate\AppData\Local\Microsoft\Windows\Temporary Internet Files\Content.IE5\7727VEZZ\MC910216363[1]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8766" y="3613811"/>
            <a:ext cx="2803553" cy="24423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0330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GB" sz="3600" dirty="0" smtClean="0"/>
              <a:t>Citizen engagement – </a:t>
            </a:r>
            <a:r>
              <a:rPr lang="en-GB" sz="3600" b="1" dirty="0" smtClean="0">
                <a:solidFill>
                  <a:srgbClr val="0070C0"/>
                </a:solidFill>
              </a:rPr>
              <a:t>in summary:</a:t>
            </a:r>
            <a:endParaRPr lang="en-GB" sz="3600" b="1" dirty="0">
              <a:solidFill>
                <a:srgbClr val="0070C0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746224" y="1719186"/>
            <a:ext cx="3375659" cy="637371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Rectangle 7"/>
          <p:cNvSpPr/>
          <p:nvPr/>
        </p:nvSpPr>
        <p:spPr>
          <a:xfrm>
            <a:off x="2746223" y="3068960"/>
            <a:ext cx="3375660" cy="1217362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TextBox 8"/>
          <p:cNvSpPr txBox="1"/>
          <p:nvPr/>
        </p:nvSpPr>
        <p:spPr>
          <a:xfrm>
            <a:off x="2964231" y="3429890"/>
            <a:ext cx="303834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1" dirty="0" smtClean="0"/>
              <a:t>effective engagement with</a:t>
            </a:r>
            <a:endParaRPr lang="en-GB" sz="2000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2964231" y="1807038"/>
            <a:ext cx="293964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b="1" dirty="0" smtClean="0"/>
              <a:t>Communication =</a:t>
            </a:r>
            <a:endParaRPr lang="en-GB" sz="2400" b="1" dirty="0"/>
          </a:p>
        </p:txBody>
      </p:sp>
      <p:sp>
        <p:nvSpPr>
          <p:cNvPr id="11" name="Down Arrow 10"/>
          <p:cNvSpPr/>
          <p:nvPr/>
        </p:nvSpPr>
        <p:spPr>
          <a:xfrm>
            <a:off x="4244640" y="2252101"/>
            <a:ext cx="403860" cy="1019008"/>
          </a:xfrm>
          <a:prstGeom prst="downArrow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TextBox 11"/>
          <p:cNvSpPr txBox="1"/>
          <p:nvPr/>
        </p:nvSpPr>
        <p:spPr>
          <a:xfrm>
            <a:off x="4684862" y="5199015"/>
            <a:ext cx="87774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1" dirty="0" smtClean="0">
                <a:solidFill>
                  <a:schemeClr val="accent1"/>
                </a:solidFill>
              </a:rPr>
              <a:t>Media</a:t>
            </a:r>
            <a:endParaRPr lang="en-GB" sz="2000" b="1" dirty="0">
              <a:solidFill>
                <a:schemeClr val="accent1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160295" y="5183362"/>
            <a:ext cx="112781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1" dirty="0" smtClean="0">
                <a:solidFill>
                  <a:schemeClr val="accent1"/>
                </a:solidFill>
              </a:rPr>
              <a:t>Industry</a:t>
            </a:r>
            <a:endParaRPr lang="en-GB" sz="2000" b="1" dirty="0">
              <a:solidFill>
                <a:schemeClr val="accent1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726814" y="4912106"/>
            <a:ext cx="151759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1" dirty="0" smtClean="0">
                <a:solidFill>
                  <a:schemeClr val="accent1"/>
                </a:solidFill>
              </a:rPr>
              <a:t>Individuals/Public</a:t>
            </a:r>
            <a:endParaRPr lang="en-GB" sz="2000" b="1" dirty="0">
              <a:solidFill>
                <a:schemeClr val="accent1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683568" y="4890631"/>
            <a:ext cx="16451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1" dirty="0" smtClean="0">
                <a:solidFill>
                  <a:schemeClr val="accent1"/>
                </a:solidFill>
              </a:rPr>
              <a:t>Policymakers</a:t>
            </a:r>
            <a:endParaRPr lang="en-GB" sz="2000" b="1" dirty="0">
              <a:solidFill>
                <a:schemeClr val="accent1"/>
              </a:solidFill>
            </a:endParaRPr>
          </a:p>
        </p:txBody>
      </p:sp>
      <p:sp>
        <p:nvSpPr>
          <p:cNvPr id="16" name="Down Arrow 15"/>
          <p:cNvSpPr/>
          <p:nvPr/>
        </p:nvSpPr>
        <p:spPr>
          <a:xfrm rot="19047085">
            <a:off x="6123504" y="3783317"/>
            <a:ext cx="403860" cy="1196373"/>
          </a:xfrm>
          <a:prstGeom prst="downArrow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" name="Down Arrow 16"/>
          <p:cNvSpPr/>
          <p:nvPr/>
        </p:nvSpPr>
        <p:spPr>
          <a:xfrm rot="2809876">
            <a:off x="2422250" y="3757599"/>
            <a:ext cx="403860" cy="1196130"/>
          </a:xfrm>
          <a:prstGeom prst="downArrow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" name="Down Arrow 17"/>
          <p:cNvSpPr/>
          <p:nvPr/>
        </p:nvSpPr>
        <p:spPr>
          <a:xfrm rot="21385082">
            <a:off x="4773483" y="4013618"/>
            <a:ext cx="403860" cy="1145175"/>
          </a:xfrm>
          <a:prstGeom prst="downArrow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9" name="Down Arrow 18"/>
          <p:cNvSpPr/>
          <p:nvPr/>
        </p:nvSpPr>
        <p:spPr>
          <a:xfrm rot="344419">
            <a:off x="3617260" y="4036887"/>
            <a:ext cx="403860" cy="1130241"/>
          </a:xfrm>
          <a:prstGeom prst="downArrow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459123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750"/>
                            </p:stCondLst>
                            <p:childTnLst>
                              <p:par>
                                <p:cTn id="1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250"/>
                            </p:stCondLst>
                            <p:childTnLst>
                              <p:par>
                                <p:cTn id="23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4250"/>
                            </p:stCondLst>
                            <p:childTnLst>
                              <p:par>
                                <p:cTn id="2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250"/>
                            </p:stCondLst>
                            <p:childTnLst>
                              <p:par>
                                <p:cTn id="30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7250"/>
                            </p:stCondLst>
                            <p:childTnLst>
                              <p:par>
                                <p:cTn id="3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8250"/>
                            </p:stCondLst>
                            <p:childTnLst>
                              <p:par>
                                <p:cTn id="37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0250"/>
                            </p:stCondLst>
                            <p:childTnLst>
                              <p:par>
                                <p:cTn id="4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1250"/>
                            </p:stCondLst>
                            <p:childTnLst>
                              <p:par>
                                <p:cTn id="44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13250"/>
                            </p:stCondLst>
                            <p:childTnLst>
                              <p:par>
                                <p:cTn id="4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  <p:bldP spid="9" grpId="0"/>
      <p:bldP spid="10" grpId="0"/>
      <p:bldP spid="11" grpId="0" animBg="1"/>
      <p:bldP spid="12" grpId="0"/>
      <p:bldP spid="13" grpId="0"/>
      <p:bldP spid="14" grpId="0"/>
      <p:bldP spid="15" grpId="0"/>
      <p:bldP spid="16" grpId="0" animBg="1"/>
      <p:bldP spid="17" grpId="0" animBg="1"/>
      <p:bldP spid="18" grpId="0" animBg="1"/>
      <p:bldP spid="19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GB" sz="3600" dirty="0" smtClean="0"/>
              <a:t>Citizen engagement in science can be…</a:t>
            </a:r>
            <a:endParaRPr lang="en-GB" sz="3600" b="1" dirty="0">
              <a:solidFill>
                <a:srgbClr val="0070C0"/>
              </a:solidFill>
            </a:endParaRPr>
          </a:p>
        </p:txBody>
      </p:sp>
      <p:sp>
        <p:nvSpPr>
          <p:cNvPr id="4" name="Rounded Rectangular Callout 3"/>
          <p:cNvSpPr/>
          <p:nvPr/>
        </p:nvSpPr>
        <p:spPr>
          <a:xfrm>
            <a:off x="2267744" y="1286306"/>
            <a:ext cx="5400600" cy="3744416"/>
          </a:xfrm>
          <a:prstGeom prst="wedgeRoundRectCallout">
            <a:avLst>
              <a:gd name="adj1" fmla="val -27787"/>
              <a:gd name="adj2" fmla="val 64680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TextBox 4"/>
          <p:cNvSpPr txBox="1"/>
          <p:nvPr/>
        </p:nvSpPr>
        <p:spPr>
          <a:xfrm>
            <a:off x="2627784" y="1635020"/>
            <a:ext cx="468052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b="1" dirty="0" smtClean="0">
                <a:solidFill>
                  <a:schemeClr val="bg1"/>
                </a:solidFill>
              </a:rPr>
              <a:t>“scientific </a:t>
            </a:r>
            <a:r>
              <a:rPr lang="en-GB" sz="3200" b="1" dirty="0">
                <a:solidFill>
                  <a:schemeClr val="bg1"/>
                </a:solidFill>
              </a:rPr>
              <a:t>research conducted, in whole or in part, by amateur or </a:t>
            </a:r>
            <a:r>
              <a:rPr lang="en-GB" sz="3200" b="1" dirty="0" smtClean="0">
                <a:solidFill>
                  <a:schemeClr val="bg1"/>
                </a:solidFill>
              </a:rPr>
              <a:t>non-professional </a:t>
            </a:r>
            <a:r>
              <a:rPr lang="en-GB" sz="3200" b="1" dirty="0">
                <a:solidFill>
                  <a:schemeClr val="bg1"/>
                </a:solidFill>
              </a:rPr>
              <a:t>scientists, often by </a:t>
            </a:r>
            <a:r>
              <a:rPr lang="en-GB" sz="3200" b="1" dirty="0" smtClean="0">
                <a:solidFill>
                  <a:schemeClr val="bg1"/>
                </a:solidFill>
              </a:rPr>
              <a:t>crowdsourcing”</a:t>
            </a:r>
            <a:endParaRPr lang="en-GB" sz="3200" b="1" dirty="0">
              <a:solidFill>
                <a:schemeClr val="bg1"/>
              </a:solidFill>
            </a:endParaRPr>
          </a:p>
        </p:txBody>
      </p:sp>
      <p:sp>
        <p:nvSpPr>
          <p:cNvPr id="7" name="Oval 6"/>
          <p:cNvSpPr/>
          <p:nvPr/>
        </p:nvSpPr>
        <p:spPr>
          <a:xfrm>
            <a:off x="4336150" y="3465004"/>
            <a:ext cx="2664296" cy="86409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Rounded Rectangular Callout 7"/>
          <p:cNvSpPr/>
          <p:nvPr/>
        </p:nvSpPr>
        <p:spPr>
          <a:xfrm>
            <a:off x="6948264" y="4581128"/>
            <a:ext cx="1944216" cy="1512168"/>
          </a:xfrm>
          <a:prstGeom prst="wedgeRoundRectCallout">
            <a:avLst>
              <a:gd name="adj1" fmla="val -81302"/>
              <a:gd name="adj2" fmla="val -71397"/>
              <a:gd name="adj3" fmla="val 16667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Rounded Rectangular Callout 8"/>
          <p:cNvSpPr/>
          <p:nvPr/>
        </p:nvSpPr>
        <p:spPr>
          <a:xfrm>
            <a:off x="539552" y="3897052"/>
            <a:ext cx="1944216" cy="1512168"/>
          </a:xfrm>
          <a:prstGeom prst="wedgeRoundRectCallout">
            <a:avLst>
              <a:gd name="adj1" fmla="val 149237"/>
              <a:gd name="adj2" fmla="val -37382"/>
              <a:gd name="adj3" fmla="val 16667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TextBox 9"/>
          <p:cNvSpPr txBox="1"/>
          <p:nvPr/>
        </p:nvSpPr>
        <p:spPr>
          <a:xfrm>
            <a:off x="7180567" y="4947555"/>
            <a:ext cx="158417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 smtClean="0">
                <a:solidFill>
                  <a:srgbClr val="FF0000"/>
                </a:solidFill>
              </a:rPr>
              <a:t>Advantage 1: Capacity to do more work</a:t>
            </a:r>
            <a:endParaRPr lang="en-GB" b="1" dirty="0">
              <a:solidFill>
                <a:srgbClr val="FF00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719572" y="4052971"/>
            <a:ext cx="158417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 smtClean="0">
                <a:solidFill>
                  <a:srgbClr val="FF0000"/>
                </a:solidFill>
              </a:rPr>
              <a:t>Advantage 2: Error-checking in collected data</a:t>
            </a:r>
            <a:endParaRPr lang="en-GB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21542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7" grpId="0" animBg="1"/>
      <p:bldP spid="8" grpId="0" animBg="1"/>
      <p:bldP spid="9" grpId="0" animBg="1"/>
      <p:bldP spid="10" grpId="0"/>
      <p:bldP spid="11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611560" y="692696"/>
            <a:ext cx="8136904" cy="53860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dirty="0">
                <a:latin typeface="+mj-lt"/>
                <a:ea typeface="+mj-ea"/>
                <a:cs typeface="+mj-cs"/>
              </a:rPr>
              <a:t>Watch these </a:t>
            </a:r>
            <a:r>
              <a:rPr lang="en-GB" sz="3600" dirty="0" smtClean="0">
                <a:latin typeface="+mj-lt"/>
                <a:ea typeface="+mj-ea"/>
                <a:cs typeface="+mj-cs"/>
              </a:rPr>
              <a:t>3 examples </a:t>
            </a:r>
            <a:r>
              <a:rPr lang="en-GB" sz="3600" dirty="0">
                <a:latin typeface="+mj-lt"/>
                <a:ea typeface="+mj-ea"/>
                <a:cs typeface="+mj-cs"/>
              </a:rPr>
              <a:t>of citizen science projects.</a:t>
            </a:r>
          </a:p>
          <a:p>
            <a:r>
              <a:rPr lang="en-GB" sz="2800" b="1" dirty="0" smtClean="0">
                <a:solidFill>
                  <a:srgbClr val="0070C0"/>
                </a:solidFill>
              </a:rPr>
              <a:t>Which video </a:t>
            </a:r>
            <a:r>
              <a:rPr lang="en-GB" sz="2800" b="1" dirty="0" smtClean="0">
                <a:solidFill>
                  <a:schemeClr val="accent1"/>
                </a:solidFill>
              </a:rPr>
              <a:t>engages</a:t>
            </a:r>
            <a:r>
              <a:rPr lang="en-GB" sz="2800" b="1" dirty="0" smtClean="0">
                <a:solidFill>
                  <a:srgbClr val="0070C0"/>
                </a:solidFill>
              </a:rPr>
              <a:t> you?  Which has the most impact?  Why?</a:t>
            </a:r>
          </a:p>
          <a:p>
            <a:endParaRPr lang="en-GB" sz="2400" dirty="0" smtClean="0"/>
          </a:p>
          <a:p>
            <a:pPr marL="457200" indent="-457200">
              <a:buAutoNum type="arabicPeriod"/>
            </a:pPr>
            <a:r>
              <a:rPr lang="en-GB" sz="2400" dirty="0" smtClean="0"/>
              <a:t>Children transcribe ancient </a:t>
            </a:r>
            <a:r>
              <a:rPr lang="en-GB" sz="2400" dirty="0"/>
              <a:t>papyrus text - </a:t>
            </a:r>
            <a:r>
              <a:rPr lang="en-GB" sz="2400" dirty="0" smtClean="0"/>
              <a:t>	</a:t>
            </a:r>
            <a:r>
              <a:rPr lang="en-GB" sz="2400" dirty="0" smtClean="0">
                <a:hlinkClick r:id="rId3"/>
              </a:rPr>
              <a:t>http</a:t>
            </a:r>
            <a:r>
              <a:rPr lang="en-GB" sz="2400" dirty="0">
                <a:hlinkClick r:id="rId3"/>
              </a:rPr>
              <a:t>://</a:t>
            </a:r>
            <a:r>
              <a:rPr lang="en-GB" sz="2400" dirty="0" smtClean="0">
                <a:hlinkClick r:id="rId3"/>
              </a:rPr>
              <a:t>youtu.be/pX514ma6KoA</a:t>
            </a:r>
            <a:endParaRPr lang="en-GB" sz="2400" dirty="0" smtClean="0"/>
          </a:p>
          <a:p>
            <a:pPr marL="457200" indent="-457200">
              <a:buAutoNum type="arabicPeriod"/>
            </a:pPr>
            <a:endParaRPr lang="en-GB" sz="2400" dirty="0" smtClean="0"/>
          </a:p>
          <a:p>
            <a:r>
              <a:rPr lang="en-GB" sz="2400" dirty="0" smtClean="0"/>
              <a:t>2. Community gardens in Croatia </a:t>
            </a:r>
            <a:r>
              <a:rPr lang="en-GB" sz="2400" dirty="0"/>
              <a:t>– </a:t>
            </a:r>
            <a:r>
              <a:rPr lang="en-GB" sz="2400" dirty="0" smtClean="0"/>
              <a:t>	</a:t>
            </a:r>
            <a:r>
              <a:rPr lang="en-GB" sz="2400" dirty="0" smtClean="0">
                <a:hlinkClick r:id="rId4"/>
              </a:rPr>
              <a:t>http</a:t>
            </a:r>
            <a:r>
              <a:rPr lang="en-GB" sz="2400" dirty="0">
                <a:hlinkClick r:id="rId4"/>
              </a:rPr>
              <a:t>://</a:t>
            </a:r>
            <a:r>
              <a:rPr lang="en-GB" sz="2400" dirty="0" smtClean="0">
                <a:hlinkClick r:id="rId4"/>
              </a:rPr>
              <a:t>youtu.be/QY3q7RpU6_4</a:t>
            </a:r>
            <a:endParaRPr lang="en-GB" sz="2400" dirty="0"/>
          </a:p>
          <a:p>
            <a:endParaRPr lang="en-GB" sz="2400" dirty="0" smtClean="0"/>
          </a:p>
          <a:p>
            <a:r>
              <a:rPr lang="en-GB" sz="2400" dirty="0" smtClean="0"/>
              <a:t>3. Planetary habitats (NASA) </a:t>
            </a:r>
            <a:r>
              <a:rPr lang="en-GB" sz="2400" dirty="0"/>
              <a:t>- </a:t>
            </a:r>
            <a:r>
              <a:rPr lang="en-GB" sz="2400" dirty="0">
                <a:hlinkClick r:id="rId5"/>
              </a:rPr>
              <a:t>http://</a:t>
            </a:r>
            <a:r>
              <a:rPr lang="en-GB" sz="2400" dirty="0" smtClean="0">
                <a:hlinkClick r:id="rId5"/>
              </a:rPr>
              <a:t>youtu.be/ww6bVWk7TLY</a:t>
            </a:r>
            <a:endParaRPr lang="en-GB" sz="2400" dirty="0" smtClean="0"/>
          </a:p>
          <a:p>
            <a:r>
              <a:rPr lang="en-GB" sz="2400" dirty="0" smtClean="0"/>
              <a:t> </a:t>
            </a:r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31887167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83542" y="2241824"/>
            <a:ext cx="2917195" cy="2712991"/>
          </a:xfrm>
          <a:prstGeom prst="rect">
            <a:avLst/>
          </a:prstGeom>
        </p:spPr>
      </p:pic>
      <p:sp>
        <p:nvSpPr>
          <p:cNvPr id="15" name="Date Placeholder 1"/>
          <p:cNvSpPr txBox="1">
            <a:spLocks/>
          </p:cNvSpPr>
          <p:nvPr/>
        </p:nvSpPr>
        <p:spPr>
          <a:xfrm>
            <a:off x="4838217" y="110587"/>
            <a:ext cx="199084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rgbClr val="FEFEFE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1800" b="1" dirty="0"/>
          </a:p>
        </p:txBody>
      </p:sp>
      <p:sp>
        <p:nvSpPr>
          <p:cNvPr id="2" name="TextBox 1"/>
          <p:cNvSpPr txBox="1"/>
          <p:nvPr/>
        </p:nvSpPr>
        <p:spPr>
          <a:xfrm>
            <a:off x="467544" y="493794"/>
            <a:ext cx="745747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dirty="0"/>
              <a:t>Citizen engagement – </a:t>
            </a:r>
            <a:r>
              <a:rPr lang="en-GB" sz="3600" b="1" dirty="0" smtClean="0">
                <a:solidFill>
                  <a:srgbClr val="0070C0"/>
                </a:solidFill>
              </a:rPr>
              <a:t>how?</a:t>
            </a:r>
            <a:endParaRPr lang="en-GB" sz="3600" b="1" dirty="0">
              <a:solidFill>
                <a:srgbClr val="0070C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097280" y="1269980"/>
            <a:ext cx="709422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endParaRPr lang="en-GB" b="1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2000" dirty="0"/>
          </a:p>
          <a:p>
            <a:endParaRPr lang="en-GB" dirty="0" smtClean="0"/>
          </a:p>
        </p:txBody>
      </p:sp>
      <p:sp>
        <p:nvSpPr>
          <p:cNvPr id="10" name="TextBox 9"/>
          <p:cNvSpPr txBox="1"/>
          <p:nvPr/>
        </p:nvSpPr>
        <p:spPr>
          <a:xfrm>
            <a:off x="843259" y="1501046"/>
            <a:ext cx="745747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400" dirty="0" smtClean="0"/>
              <a:t>First, think about what you are trying to achieve – you’ll need </a:t>
            </a:r>
            <a:r>
              <a:rPr lang="en-GB" sz="2400" dirty="0" smtClean="0">
                <a:solidFill>
                  <a:srgbClr val="0070C0"/>
                </a:solidFill>
              </a:rPr>
              <a:t>a communication strategy </a:t>
            </a:r>
            <a:r>
              <a:rPr lang="en-GB" sz="2400" dirty="0" smtClean="0"/>
              <a:t>to ensure your activity gets the right results.</a:t>
            </a:r>
            <a:endParaRPr lang="en-GB" sz="2400" dirty="0"/>
          </a:p>
        </p:txBody>
      </p:sp>
      <p:sp>
        <p:nvSpPr>
          <p:cNvPr id="17" name="TextBox 16"/>
          <p:cNvSpPr txBox="1"/>
          <p:nvPr/>
        </p:nvSpPr>
        <p:spPr>
          <a:xfrm>
            <a:off x="927083" y="2869789"/>
            <a:ext cx="741904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b="1" dirty="0" smtClean="0"/>
              <a:t>Identify your key message/audience</a:t>
            </a:r>
            <a:r>
              <a:rPr lang="en-GB" sz="2000" dirty="0" smtClean="0"/>
              <a:t>:</a:t>
            </a:r>
          </a:p>
          <a:p>
            <a:r>
              <a:rPr lang="en-GB" sz="2000" dirty="0" smtClean="0">
                <a:solidFill>
                  <a:srgbClr val="1F8832"/>
                </a:solidFill>
              </a:rPr>
              <a:t>	</a:t>
            </a:r>
            <a:r>
              <a:rPr lang="en-GB" sz="2000" dirty="0" smtClean="0">
                <a:solidFill>
                  <a:srgbClr val="0070C0"/>
                </a:solidFill>
              </a:rPr>
              <a:t>What do I want to say?</a:t>
            </a:r>
          </a:p>
          <a:p>
            <a:r>
              <a:rPr lang="en-GB" sz="2000" dirty="0" smtClean="0">
                <a:solidFill>
                  <a:srgbClr val="0070C0"/>
                </a:solidFill>
              </a:rPr>
              <a:t>	Why do I need to say it?</a:t>
            </a:r>
          </a:p>
          <a:p>
            <a:r>
              <a:rPr lang="en-GB" sz="2000" dirty="0" smtClean="0">
                <a:solidFill>
                  <a:srgbClr val="0070C0"/>
                </a:solidFill>
              </a:rPr>
              <a:t>	Who needs to hear it?</a:t>
            </a:r>
            <a:endParaRPr lang="en-GB" sz="2000" dirty="0">
              <a:solidFill>
                <a:srgbClr val="0070C0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931647" y="4293096"/>
            <a:ext cx="763725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b="1" dirty="0" smtClean="0"/>
              <a:t>Example</a:t>
            </a:r>
            <a:r>
              <a:rPr lang="en-GB" sz="2000" dirty="0" smtClean="0"/>
              <a:t>:</a:t>
            </a:r>
          </a:p>
          <a:p>
            <a:r>
              <a:rPr lang="en-GB" sz="2000" dirty="0" smtClean="0">
                <a:solidFill>
                  <a:srgbClr val="1F8832"/>
                </a:solidFill>
              </a:rPr>
              <a:t>	</a:t>
            </a:r>
            <a:r>
              <a:rPr lang="en-GB" sz="2000" dirty="0" smtClean="0">
                <a:solidFill>
                  <a:srgbClr val="0070C0"/>
                </a:solidFill>
              </a:rPr>
              <a:t>What do I want to say? </a:t>
            </a:r>
            <a:r>
              <a:rPr lang="en-GB" sz="2000" i="1" dirty="0" smtClean="0"/>
              <a:t>EU legislation must change</a:t>
            </a:r>
            <a:endParaRPr lang="en-GB" sz="2000" dirty="0" smtClean="0">
              <a:solidFill>
                <a:srgbClr val="1F8832"/>
              </a:solidFill>
            </a:endParaRPr>
          </a:p>
          <a:p>
            <a:r>
              <a:rPr lang="en-GB" sz="2000" dirty="0" smtClean="0">
                <a:solidFill>
                  <a:srgbClr val="1F8832"/>
                </a:solidFill>
              </a:rPr>
              <a:t>	</a:t>
            </a:r>
            <a:r>
              <a:rPr lang="en-GB" sz="2000" dirty="0" smtClean="0">
                <a:solidFill>
                  <a:srgbClr val="0070C0"/>
                </a:solidFill>
              </a:rPr>
              <a:t>Why do I need to say it? </a:t>
            </a:r>
            <a:r>
              <a:rPr lang="en-GB" sz="2000" i="1" dirty="0"/>
              <a:t>To enable production &amp; processing </a:t>
            </a:r>
          </a:p>
          <a:p>
            <a:r>
              <a:rPr lang="en-GB" sz="2000" dirty="0" smtClean="0">
                <a:solidFill>
                  <a:srgbClr val="1F8832"/>
                </a:solidFill>
              </a:rPr>
              <a:t>	</a:t>
            </a:r>
            <a:r>
              <a:rPr lang="en-GB" sz="2000" dirty="0" smtClean="0">
                <a:solidFill>
                  <a:srgbClr val="0070C0"/>
                </a:solidFill>
              </a:rPr>
              <a:t>Who needs to hear it? </a:t>
            </a:r>
            <a:r>
              <a:rPr lang="en-GB" sz="2000" i="1" dirty="0"/>
              <a:t>Regulators (DG Sanco) &amp; legislators (EP)</a:t>
            </a:r>
          </a:p>
        </p:txBody>
      </p:sp>
    </p:spTree>
    <p:extLst>
      <p:ext uri="{BB962C8B-B14F-4D97-AF65-F5344CB8AC3E}">
        <p14:creationId xmlns:p14="http://schemas.microsoft.com/office/powerpoint/2010/main" val="35514113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Date Placeholder 1"/>
          <p:cNvSpPr txBox="1">
            <a:spLocks/>
          </p:cNvSpPr>
          <p:nvPr/>
        </p:nvSpPr>
        <p:spPr>
          <a:xfrm>
            <a:off x="4838217" y="110587"/>
            <a:ext cx="199084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rgbClr val="FEFEFE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1800" b="1" dirty="0"/>
          </a:p>
        </p:txBody>
      </p:sp>
      <p:sp>
        <p:nvSpPr>
          <p:cNvPr id="2" name="TextBox 1"/>
          <p:cNvSpPr txBox="1"/>
          <p:nvPr/>
        </p:nvSpPr>
        <p:spPr>
          <a:xfrm>
            <a:off x="479460" y="508571"/>
            <a:ext cx="77342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b="1" dirty="0">
                <a:solidFill>
                  <a:srgbClr val="0070C0"/>
                </a:solidFill>
              </a:rPr>
              <a:t>Three key ways </a:t>
            </a:r>
            <a:r>
              <a:rPr lang="en-GB" sz="3600" dirty="0"/>
              <a:t>to communicate: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211580" y="2714059"/>
            <a:ext cx="14706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 dirty="0" smtClean="0">
                <a:solidFill>
                  <a:schemeClr val="bg1"/>
                </a:solidFill>
              </a:rPr>
              <a:t>VISUAL</a:t>
            </a:r>
            <a:endParaRPr lang="en-GB" b="1" dirty="0">
              <a:solidFill>
                <a:schemeClr val="bg1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6545580" y="2707778"/>
            <a:ext cx="13487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 dirty="0" smtClean="0">
                <a:solidFill>
                  <a:schemeClr val="bg1"/>
                </a:solidFill>
              </a:rPr>
              <a:t>PERSONAL</a:t>
            </a:r>
            <a:endParaRPr lang="en-GB" b="1" dirty="0">
              <a:solidFill>
                <a:schemeClr val="bg1"/>
              </a:solidFill>
            </a:endParaRPr>
          </a:p>
        </p:txBody>
      </p:sp>
      <p:sp>
        <p:nvSpPr>
          <p:cNvPr id="12" name="Oval Callout 11"/>
          <p:cNvSpPr/>
          <p:nvPr/>
        </p:nvSpPr>
        <p:spPr>
          <a:xfrm>
            <a:off x="733298" y="1681549"/>
            <a:ext cx="2369820" cy="2065020"/>
          </a:xfrm>
          <a:prstGeom prst="wedgeEllipseCallou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0" name="TextBox 19"/>
          <p:cNvSpPr txBox="1"/>
          <p:nvPr/>
        </p:nvSpPr>
        <p:spPr>
          <a:xfrm>
            <a:off x="1068578" y="2529393"/>
            <a:ext cx="16992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 dirty="0" smtClean="0">
                <a:solidFill>
                  <a:srgbClr val="0070C0"/>
                </a:solidFill>
              </a:rPr>
              <a:t>VISUAL</a:t>
            </a:r>
            <a:endParaRPr lang="en-GB" b="1" dirty="0">
              <a:solidFill>
                <a:srgbClr val="0070C0"/>
              </a:solidFill>
            </a:endParaRPr>
          </a:p>
        </p:txBody>
      </p:sp>
      <p:sp>
        <p:nvSpPr>
          <p:cNvPr id="21" name="Oval Callout 20"/>
          <p:cNvSpPr/>
          <p:nvPr/>
        </p:nvSpPr>
        <p:spPr>
          <a:xfrm>
            <a:off x="3323525" y="3176170"/>
            <a:ext cx="2369820" cy="2065020"/>
          </a:xfrm>
          <a:prstGeom prst="wedgeEllipseCallou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2" name="Oval Callout 21"/>
          <p:cNvSpPr/>
          <p:nvPr/>
        </p:nvSpPr>
        <p:spPr>
          <a:xfrm>
            <a:off x="5936965" y="1675268"/>
            <a:ext cx="2369820" cy="2065020"/>
          </a:xfrm>
          <a:prstGeom prst="wedgeEllipseCallou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5" name="TextBox 24"/>
          <p:cNvSpPr txBox="1"/>
          <p:nvPr/>
        </p:nvSpPr>
        <p:spPr>
          <a:xfrm>
            <a:off x="6298006" y="2529393"/>
            <a:ext cx="16992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 dirty="0" smtClean="0">
                <a:solidFill>
                  <a:srgbClr val="0070C0"/>
                </a:solidFill>
              </a:rPr>
              <a:t>PERSONAL</a:t>
            </a:r>
            <a:endParaRPr lang="en-GB" b="1" dirty="0">
              <a:solidFill>
                <a:srgbClr val="0070C0"/>
              </a:solidFill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3680357" y="4024014"/>
            <a:ext cx="16992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 dirty="0" smtClean="0">
                <a:solidFill>
                  <a:srgbClr val="0070C0"/>
                </a:solidFill>
              </a:rPr>
              <a:t>INTERACTIVE</a:t>
            </a:r>
            <a:endParaRPr lang="en-GB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46243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Date Placeholder 1"/>
          <p:cNvSpPr txBox="1">
            <a:spLocks/>
          </p:cNvSpPr>
          <p:nvPr/>
        </p:nvSpPr>
        <p:spPr>
          <a:xfrm>
            <a:off x="4838217" y="110587"/>
            <a:ext cx="199084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rgbClr val="FEFEFE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1800" b="1" dirty="0"/>
          </a:p>
        </p:txBody>
      </p:sp>
      <p:sp>
        <p:nvSpPr>
          <p:cNvPr id="18" name="TextBox 17"/>
          <p:cNvSpPr txBox="1"/>
          <p:nvPr/>
        </p:nvSpPr>
        <p:spPr>
          <a:xfrm>
            <a:off x="6545580" y="2707778"/>
            <a:ext cx="13487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 dirty="0" smtClean="0">
                <a:solidFill>
                  <a:schemeClr val="bg1"/>
                </a:solidFill>
              </a:rPr>
              <a:t>PERSONAL</a:t>
            </a:r>
            <a:endParaRPr lang="en-GB" b="1" dirty="0">
              <a:solidFill>
                <a:schemeClr val="bg1"/>
              </a:solidFill>
            </a:endParaRPr>
          </a:p>
        </p:txBody>
      </p:sp>
      <p:sp>
        <p:nvSpPr>
          <p:cNvPr id="12" name="Oval Callout 11"/>
          <p:cNvSpPr/>
          <p:nvPr/>
        </p:nvSpPr>
        <p:spPr>
          <a:xfrm>
            <a:off x="611560" y="625910"/>
            <a:ext cx="1684020" cy="1418690"/>
          </a:xfrm>
          <a:prstGeom prst="wedgeEllipse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0" name="TextBox 19"/>
          <p:cNvSpPr txBox="1"/>
          <p:nvPr/>
        </p:nvSpPr>
        <p:spPr>
          <a:xfrm>
            <a:off x="603940" y="1158178"/>
            <a:ext cx="16992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 dirty="0" smtClean="0">
                <a:solidFill>
                  <a:schemeClr val="bg1"/>
                </a:solidFill>
              </a:rPr>
              <a:t>VISUAL</a:t>
            </a:r>
            <a:endParaRPr lang="en-GB" b="1" dirty="0">
              <a:solidFill>
                <a:schemeClr val="bg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811780" y="576487"/>
            <a:ext cx="5433060" cy="24314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 smtClean="0"/>
              <a:t>You can communicate </a:t>
            </a:r>
            <a:r>
              <a:rPr lang="en-GB" sz="2800" dirty="0" smtClean="0">
                <a:solidFill>
                  <a:srgbClr val="0070C0"/>
                </a:solidFill>
              </a:rPr>
              <a:t>using a huge variety of visual media: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400" dirty="0" smtClean="0"/>
              <a:t>Photographs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400" dirty="0" smtClean="0"/>
              <a:t>Posters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400" dirty="0"/>
              <a:t>Videos - </a:t>
            </a:r>
            <a:r>
              <a:rPr lang="en-GB" sz="2400" dirty="0">
                <a:hlinkClick r:id="rId3"/>
              </a:rPr>
              <a:t>http://</a:t>
            </a:r>
            <a:r>
              <a:rPr lang="en-GB" sz="2400" dirty="0" smtClean="0">
                <a:hlinkClick r:id="rId3"/>
              </a:rPr>
              <a:t>youtu.be/rsZ1KfPZUvM</a:t>
            </a:r>
            <a:r>
              <a:rPr lang="en-GB" sz="2400" dirty="0" smtClean="0"/>
              <a:t>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400" dirty="0" smtClean="0"/>
              <a:t>Animation</a:t>
            </a:r>
            <a:endParaRPr lang="en-GB" sz="24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291" t="25960" r="21834" b="7407"/>
          <a:stretch/>
        </p:blipFill>
        <p:spPr bwMode="auto">
          <a:xfrm rot="906817">
            <a:off x="4052580" y="3011532"/>
            <a:ext cx="4619647" cy="304436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13" t="12468" r="40321" b="31139"/>
          <a:stretch/>
        </p:blipFill>
        <p:spPr bwMode="auto">
          <a:xfrm>
            <a:off x="453786" y="3212976"/>
            <a:ext cx="3683588" cy="2261541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8138329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Date Placeholder 1"/>
          <p:cNvSpPr txBox="1">
            <a:spLocks/>
          </p:cNvSpPr>
          <p:nvPr/>
        </p:nvSpPr>
        <p:spPr>
          <a:xfrm>
            <a:off x="4838217" y="110587"/>
            <a:ext cx="199084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rgbClr val="FEFEFE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1800" b="1" dirty="0"/>
          </a:p>
        </p:txBody>
      </p:sp>
      <p:sp>
        <p:nvSpPr>
          <p:cNvPr id="9" name="TextBox 8"/>
          <p:cNvSpPr txBox="1"/>
          <p:nvPr/>
        </p:nvSpPr>
        <p:spPr>
          <a:xfrm>
            <a:off x="1211580" y="2714059"/>
            <a:ext cx="14706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 dirty="0" smtClean="0">
                <a:solidFill>
                  <a:schemeClr val="bg1"/>
                </a:solidFill>
              </a:rPr>
              <a:t>VISUAL</a:t>
            </a:r>
            <a:endParaRPr lang="en-GB" b="1" dirty="0">
              <a:solidFill>
                <a:schemeClr val="bg1"/>
              </a:solidFill>
            </a:endParaRPr>
          </a:p>
        </p:txBody>
      </p:sp>
      <p:sp>
        <p:nvSpPr>
          <p:cNvPr id="17" name="Oval Callout 16"/>
          <p:cNvSpPr/>
          <p:nvPr/>
        </p:nvSpPr>
        <p:spPr>
          <a:xfrm>
            <a:off x="611560" y="625910"/>
            <a:ext cx="1684020" cy="1418690"/>
          </a:xfrm>
          <a:prstGeom prst="wedgeEllipse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1" name="TextBox 20"/>
          <p:cNvSpPr txBox="1"/>
          <p:nvPr/>
        </p:nvSpPr>
        <p:spPr>
          <a:xfrm>
            <a:off x="612851" y="1150589"/>
            <a:ext cx="16992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 dirty="0" smtClean="0">
                <a:solidFill>
                  <a:schemeClr val="bg1"/>
                </a:solidFill>
              </a:rPr>
              <a:t>INTERACTIVE</a:t>
            </a:r>
            <a:endParaRPr lang="en-GB" b="1" dirty="0">
              <a:solidFill>
                <a:schemeClr val="bg1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3112296"/>
            <a:ext cx="6912768" cy="3413595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18" name="TextBox 17"/>
          <p:cNvSpPr txBox="1"/>
          <p:nvPr/>
        </p:nvSpPr>
        <p:spPr>
          <a:xfrm>
            <a:off x="2811780" y="798105"/>
            <a:ext cx="543306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 smtClean="0">
                <a:solidFill>
                  <a:srgbClr val="0070C0"/>
                </a:solidFill>
              </a:rPr>
              <a:t>Involving your audience</a:t>
            </a:r>
            <a:r>
              <a:rPr lang="en-GB" sz="2800" dirty="0" smtClean="0">
                <a:solidFill>
                  <a:srgbClr val="1F8832"/>
                </a:solidFill>
              </a:rPr>
              <a:t> </a:t>
            </a:r>
            <a:r>
              <a:rPr lang="en-GB" sz="2800" dirty="0" smtClean="0"/>
              <a:t>will encourage greater engagement. 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 smtClean="0"/>
              <a:t>Surveys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 smtClean="0"/>
              <a:t>Quizzes and games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 smtClean="0"/>
              <a:t>‘Citizen Science’ </a:t>
            </a:r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17841304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-10518"/>
            <a:ext cx="8229600" cy="1143000"/>
          </a:xfrm>
        </p:spPr>
        <p:txBody>
          <a:bodyPr/>
          <a:lstStyle/>
          <a:p>
            <a:r>
              <a:rPr lang="en-GB" dirty="0" smtClean="0"/>
              <a:t>Substrate used to rear insects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908720"/>
            <a:ext cx="8229600" cy="485740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sz="2000" i="1" dirty="0">
                <a:latin typeface="+mn-lt"/>
              </a:rPr>
              <a:t>Insect larvae to be processed for use in animal feed can be raised on a range of waste materials listed below. Tick the waste materials you think are suitable to be used.</a:t>
            </a:r>
          </a:p>
        </p:txBody>
      </p:sp>
      <p:graphicFrame>
        <p:nvGraphicFramePr>
          <p:cNvPr id="4" name="Chart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927876953"/>
              </p:ext>
            </p:extLst>
          </p:nvPr>
        </p:nvGraphicFramePr>
        <p:xfrm>
          <a:off x="539552" y="1916832"/>
          <a:ext cx="8136904" cy="383780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6147" name="Picture 3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940" t="15304" r="10871"/>
          <a:stretch/>
        </p:blipFill>
        <p:spPr bwMode="auto">
          <a:xfrm>
            <a:off x="7308304" y="5402346"/>
            <a:ext cx="1644612" cy="12365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79511" y="4365104"/>
            <a:ext cx="154530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600" dirty="0" smtClean="0">
                <a:solidFill>
                  <a:srgbClr val="FF0000"/>
                </a:solidFill>
              </a:rPr>
              <a:t>Example of a project survey designed to gauge consumer acceptance</a:t>
            </a:r>
            <a:endParaRPr lang="en-GB" sz="16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3020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marL="0" indent="0" algn="l" fontAlgn="base"/>
            <a:r>
              <a:rPr lang="en-GB" sz="3600" dirty="0"/>
              <a:t>Can you </a:t>
            </a:r>
            <a:r>
              <a:rPr lang="en-GB" sz="3600" dirty="0" smtClean="0"/>
              <a:t>create your own survey or quiz?</a:t>
            </a:r>
            <a:endParaRPr lang="en-GB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371745"/>
            <a:ext cx="8229600" cy="4505527"/>
          </a:xfrm>
        </p:spPr>
        <p:txBody>
          <a:bodyPr>
            <a:normAutofit/>
          </a:bodyPr>
          <a:lstStyle/>
          <a:p>
            <a:pPr marL="0" indent="0" fontAlgn="base">
              <a:buNone/>
            </a:pPr>
            <a:endParaRPr lang="en-GB" sz="4000" dirty="0">
              <a:solidFill>
                <a:srgbClr val="0070C0"/>
              </a:solidFill>
            </a:endParaRPr>
          </a:p>
          <a:p>
            <a:pPr marL="0" indent="0" fontAlgn="base">
              <a:buNone/>
            </a:pPr>
            <a:endParaRPr lang="en-GB" sz="4000" dirty="0"/>
          </a:p>
          <a:p>
            <a:endParaRPr lang="en-GB" dirty="0"/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868652">
            <a:off x="5004845" y="1654779"/>
            <a:ext cx="3437076" cy="274719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5" name="Rectangle 4"/>
          <p:cNvSpPr/>
          <p:nvPr/>
        </p:nvSpPr>
        <p:spPr>
          <a:xfrm>
            <a:off x="323528" y="1556792"/>
            <a:ext cx="4572000" cy="4031873"/>
          </a:xfrm>
          <a:prstGeom prst="rect">
            <a:avLst/>
          </a:prstGeom>
        </p:spPr>
        <p:txBody>
          <a:bodyPr>
            <a:spAutoFit/>
          </a:bodyPr>
          <a:lstStyle/>
          <a:p>
            <a:pPr marL="914400" lvl="1" indent="-514350">
              <a:buFont typeface="Arial" panose="020B0604020202020204" pitchFamily="34" charset="0"/>
              <a:buChar char="•"/>
            </a:pPr>
            <a:r>
              <a:rPr lang="en-GB" sz="3200" dirty="0" smtClean="0"/>
              <a:t>Write a few questions for a survey or quiz based on your project.</a:t>
            </a:r>
          </a:p>
          <a:p>
            <a:pPr marL="914400" lvl="1" indent="-514350">
              <a:buFont typeface="Arial" panose="020B0604020202020204" pitchFamily="34" charset="0"/>
              <a:buChar char="•"/>
            </a:pPr>
            <a:r>
              <a:rPr lang="en-GB" sz="3200" dirty="0" smtClean="0"/>
              <a:t>What are you interested in finding out?</a:t>
            </a:r>
          </a:p>
          <a:p>
            <a:pPr marL="400050" lvl="1"/>
            <a:endParaRPr lang="en-GB" sz="3200" b="1" dirty="0">
              <a:solidFill>
                <a:srgbClr val="0070C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39552" y="5127000"/>
            <a:ext cx="83529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 smtClean="0">
                <a:solidFill>
                  <a:srgbClr val="0070C0"/>
                </a:solidFill>
              </a:rPr>
              <a:t>What are you going to do with it?  (the survey AND the results!)</a:t>
            </a:r>
            <a:endParaRPr lang="en-GB" sz="2400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81043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GB" dirty="0" smtClean="0"/>
              <a:t>Agenda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71600" y="1268760"/>
            <a:ext cx="7725544" cy="4525963"/>
          </a:xfrm>
        </p:spPr>
        <p:txBody>
          <a:bodyPr>
            <a:normAutofit fontScale="85000" lnSpcReduction="10000"/>
          </a:bodyPr>
          <a:lstStyle/>
          <a:p>
            <a:r>
              <a:rPr lang="en-GB" dirty="0" smtClean="0"/>
              <a:t>Welcome &amp; introductions</a:t>
            </a:r>
          </a:p>
          <a:p>
            <a:pPr lvl="1"/>
            <a:r>
              <a:rPr lang="en-GB" i="1" dirty="0" smtClean="0">
                <a:solidFill>
                  <a:srgbClr val="0070C0"/>
                </a:solidFill>
              </a:rPr>
              <a:t>What experience do you have of ‘citizen engagement’?</a:t>
            </a:r>
            <a:endParaRPr lang="en-GB" i="1" dirty="0">
              <a:solidFill>
                <a:srgbClr val="0070C0"/>
              </a:solidFill>
            </a:endParaRPr>
          </a:p>
          <a:p>
            <a:r>
              <a:rPr lang="en-GB" dirty="0" smtClean="0"/>
              <a:t>Citizen Engagement – </a:t>
            </a:r>
            <a:r>
              <a:rPr lang="en-GB" b="1" dirty="0" smtClean="0">
                <a:solidFill>
                  <a:srgbClr val="0070C0"/>
                </a:solidFill>
              </a:rPr>
              <a:t>why?</a:t>
            </a:r>
          </a:p>
          <a:p>
            <a:r>
              <a:rPr lang="en-GB" dirty="0" smtClean="0"/>
              <a:t>Break </a:t>
            </a:r>
          </a:p>
          <a:p>
            <a:r>
              <a:rPr lang="en-GB" dirty="0" smtClean="0"/>
              <a:t>Citizen Engagement – </a:t>
            </a:r>
            <a:r>
              <a:rPr lang="en-GB" b="1" dirty="0" smtClean="0">
                <a:solidFill>
                  <a:srgbClr val="0070C0"/>
                </a:solidFill>
              </a:rPr>
              <a:t>how?</a:t>
            </a:r>
          </a:p>
          <a:p>
            <a:pPr lvl="1"/>
            <a:r>
              <a:rPr lang="en-GB" i="1" dirty="0">
                <a:solidFill>
                  <a:srgbClr val="0070C0"/>
                </a:solidFill>
              </a:rPr>
              <a:t>Citizen science</a:t>
            </a:r>
          </a:p>
          <a:p>
            <a:pPr lvl="1"/>
            <a:r>
              <a:rPr lang="en-GB" i="1" dirty="0">
                <a:solidFill>
                  <a:srgbClr val="0070C0"/>
                </a:solidFill>
              </a:rPr>
              <a:t>Social media</a:t>
            </a:r>
          </a:p>
          <a:p>
            <a:pPr lvl="1"/>
            <a:r>
              <a:rPr lang="en-GB" i="1" dirty="0">
                <a:solidFill>
                  <a:srgbClr val="0070C0"/>
                </a:solidFill>
              </a:rPr>
              <a:t>Science fairs</a:t>
            </a:r>
          </a:p>
          <a:p>
            <a:r>
              <a:rPr lang="en-GB" dirty="0" smtClean="0"/>
              <a:t>Citizen Engagement – </a:t>
            </a:r>
            <a:r>
              <a:rPr lang="en-GB" b="1" dirty="0" smtClean="0">
                <a:solidFill>
                  <a:srgbClr val="0070C0"/>
                </a:solidFill>
              </a:rPr>
              <a:t>when?</a:t>
            </a:r>
          </a:p>
          <a:p>
            <a:r>
              <a:rPr lang="en-GB" dirty="0" smtClean="0"/>
              <a:t>Q&amp;A</a:t>
            </a:r>
          </a:p>
          <a:p>
            <a:pPr lvl="1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984598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Date Placeholder 1"/>
          <p:cNvSpPr txBox="1">
            <a:spLocks/>
          </p:cNvSpPr>
          <p:nvPr/>
        </p:nvSpPr>
        <p:spPr>
          <a:xfrm>
            <a:off x="4838217" y="110587"/>
            <a:ext cx="199084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rgbClr val="FEFEFE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1800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734377" y="2276872"/>
            <a:ext cx="2397463" cy="38472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 smtClean="0"/>
              <a:t>What </a:t>
            </a:r>
            <a:r>
              <a:rPr lang="en-GB" sz="2400" dirty="0"/>
              <a:t>is the human experience or impact of your project?</a:t>
            </a:r>
          </a:p>
          <a:p>
            <a:pPr algn="ctr"/>
            <a:endParaRPr lang="en-GB" sz="2800" dirty="0" smtClean="0"/>
          </a:p>
          <a:p>
            <a:pPr algn="ctr"/>
            <a:r>
              <a:rPr lang="en-GB" sz="3200" dirty="0" smtClean="0">
                <a:solidFill>
                  <a:srgbClr val="0070C0"/>
                </a:solidFill>
              </a:rPr>
              <a:t>Make it personal!</a:t>
            </a:r>
            <a:endParaRPr lang="en-GB" sz="3200" dirty="0">
              <a:solidFill>
                <a:srgbClr val="0070C0"/>
              </a:solidFill>
            </a:endParaRPr>
          </a:p>
          <a:p>
            <a:pPr algn="ctr"/>
            <a:endParaRPr lang="en-GB" sz="1600" dirty="0" smtClean="0"/>
          </a:p>
          <a:p>
            <a:pPr algn="ctr"/>
            <a:endParaRPr lang="en-GB" sz="1600" dirty="0"/>
          </a:p>
        </p:txBody>
      </p:sp>
      <p:sp>
        <p:nvSpPr>
          <p:cNvPr id="11" name="Oval Callout 10"/>
          <p:cNvSpPr/>
          <p:nvPr/>
        </p:nvSpPr>
        <p:spPr>
          <a:xfrm>
            <a:off x="611560" y="620688"/>
            <a:ext cx="1684020" cy="1418690"/>
          </a:xfrm>
          <a:prstGeom prst="wedgeEllipse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TextBox 15"/>
          <p:cNvSpPr txBox="1"/>
          <p:nvPr/>
        </p:nvSpPr>
        <p:spPr>
          <a:xfrm>
            <a:off x="611560" y="1145367"/>
            <a:ext cx="16992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 dirty="0" smtClean="0">
                <a:solidFill>
                  <a:schemeClr val="bg1"/>
                </a:solidFill>
              </a:rPr>
              <a:t>PERSONAL</a:t>
            </a:r>
            <a:endParaRPr lang="en-GB" b="1" dirty="0">
              <a:solidFill>
                <a:schemeClr val="bg1"/>
              </a:solidFill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144" t="6034" r="40288" b="11367"/>
          <a:stretch/>
        </p:blipFill>
        <p:spPr bwMode="auto">
          <a:xfrm>
            <a:off x="3851919" y="157658"/>
            <a:ext cx="4983163" cy="5851465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477431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6136" y="188638"/>
            <a:ext cx="2711553" cy="635902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35286" y="457206"/>
            <a:ext cx="745747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b="1" dirty="0" smtClean="0">
                <a:solidFill>
                  <a:srgbClr val="0070C0"/>
                </a:solidFill>
                <a:latin typeface="+mj-lt"/>
                <a:ea typeface="+mj-ea"/>
                <a:cs typeface="+mj-cs"/>
              </a:rPr>
              <a:t>Storytelling…</a:t>
            </a:r>
            <a:endParaRPr lang="en-GB" sz="3600" b="1" dirty="0">
              <a:solidFill>
                <a:srgbClr val="0070C0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20186" y="1701034"/>
            <a:ext cx="4104456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/>
              <a:t>Journalists are always looking for a good story.</a:t>
            </a:r>
          </a:p>
          <a:p>
            <a:endParaRPr lang="en-GB" sz="2400" dirty="0"/>
          </a:p>
          <a:p>
            <a:r>
              <a:rPr lang="en-GB" sz="2400" dirty="0"/>
              <a:t>Every research project has a story to tell!</a:t>
            </a:r>
          </a:p>
          <a:p>
            <a:endParaRPr lang="en-GB" sz="2400" dirty="0"/>
          </a:p>
          <a:p>
            <a:r>
              <a:rPr lang="en-GB" sz="2400" dirty="0">
                <a:solidFill>
                  <a:srgbClr val="0070C0"/>
                </a:solidFill>
              </a:rPr>
              <a:t>A beginning – the hypothesis</a:t>
            </a:r>
          </a:p>
          <a:p>
            <a:r>
              <a:rPr lang="en-GB" sz="2400" dirty="0">
                <a:solidFill>
                  <a:srgbClr val="0070C0"/>
                </a:solidFill>
              </a:rPr>
              <a:t>A middle – the method</a:t>
            </a:r>
          </a:p>
          <a:p>
            <a:r>
              <a:rPr lang="en-GB" sz="2400" dirty="0">
                <a:solidFill>
                  <a:srgbClr val="0070C0"/>
                </a:solidFill>
              </a:rPr>
              <a:t>An end – the results</a:t>
            </a:r>
          </a:p>
        </p:txBody>
      </p:sp>
    </p:spTree>
    <p:extLst>
      <p:ext uri="{BB962C8B-B14F-4D97-AF65-F5344CB8AC3E}">
        <p14:creationId xmlns:p14="http://schemas.microsoft.com/office/powerpoint/2010/main" val="26867632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43604" y="1844824"/>
            <a:ext cx="3914529" cy="216024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3" name="TextBox 2"/>
          <p:cNvSpPr txBox="1"/>
          <p:nvPr/>
        </p:nvSpPr>
        <p:spPr>
          <a:xfrm>
            <a:off x="4860032" y="4509120"/>
            <a:ext cx="368167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b="1" dirty="0">
                <a:solidFill>
                  <a:srgbClr val="0070C0"/>
                </a:solidFill>
              </a:rPr>
              <a:t>Can you create a local partnership to encourage citizen engagement?</a:t>
            </a: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457200" y="476672"/>
            <a:ext cx="8229600" cy="940966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b="0" i="0" u="none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GB" sz="3600" dirty="0" smtClean="0"/>
              <a:t>Citizen engagement – </a:t>
            </a:r>
            <a:r>
              <a:rPr lang="en-GB" sz="3600" b="1" dirty="0" smtClean="0">
                <a:solidFill>
                  <a:srgbClr val="0070C0"/>
                </a:solidFill>
              </a:rPr>
              <a:t>partnerships</a:t>
            </a:r>
            <a:endParaRPr lang="en-GB" sz="3600" b="1" dirty="0">
              <a:solidFill>
                <a:srgbClr val="0070C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11559" y="1268760"/>
            <a:ext cx="3914529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/>
              <a:t>In Italy, the I.Family study – an EU project investigating healthy lifestyles in European families – has created a partnership with a local football team, FC Avellino.</a:t>
            </a:r>
          </a:p>
          <a:p>
            <a:endParaRPr lang="en-GB" sz="2400" dirty="0"/>
          </a:p>
          <a:p>
            <a:r>
              <a:rPr lang="en-GB" sz="2000" dirty="0" smtClean="0"/>
              <a:t>One classroom from each participating school has a chance to win match tickets.  The more children take part in I.Family, the greater the chance of winning!</a:t>
            </a:r>
          </a:p>
          <a:p>
            <a:endParaRPr lang="en-GB" sz="2000" dirty="0"/>
          </a:p>
          <a:p>
            <a:endParaRPr lang="en-GB" sz="2000" dirty="0"/>
          </a:p>
        </p:txBody>
      </p:sp>
    </p:spTree>
    <p:extLst>
      <p:ext uri="{BB962C8B-B14F-4D97-AF65-F5344CB8AC3E}">
        <p14:creationId xmlns:p14="http://schemas.microsoft.com/office/powerpoint/2010/main" val="33545518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33065" y="2260973"/>
            <a:ext cx="1005152" cy="752893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2045" y="3276679"/>
            <a:ext cx="1027550" cy="76967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782301" y="1986874"/>
            <a:ext cx="7630179" cy="32316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sz="2000" dirty="0" smtClean="0"/>
              <a:t>Are you seeking</a:t>
            </a:r>
            <a:r>
              <a:rPr lang="en-GB" sz="2000" dirty="0" smtClean="0">
                <a:solidFill>
                  <a:schemeClr val="accent1"/>
                </a:solidFill>
              </a:rPr>
              <a:t> </a:t>
            </a:r>
            <a:r>
              <a:rPr lang="en-GB" sz="2000" b="1" dirty="0" smtClean="0">
                <a:solidFill>
                  <a:schemeClr val="accent1"/>
                </a:solidFill>
              </a:rPr>
              <a:t>opinion</a:t>
            </a:r>
            <a:r>
              <a:rPr lang="en-GB" sz="2000" dirty="0" smtClean="0"/>
              <a:t>?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20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2000" dirty="0" smtClean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sz="2000" dirty="0" smtClean="0"/>
              <a:t>Do you want to invite </a:t>
            </a:r>
            <a:r>
              <a:rPr lang="en-GB" sz="2000" b="1" dirty="0" smtClean="0">
                <a:solidFill>
                  <a:schemeClr val="accent1"/>
                </a:solidFill>
              </a:rPr>
              <a:t>feedback</a:t>
            </a:r>
            <a:r>
              <a:rPr lang="en-GB" sz="2000" dirty="0" smtClean="0"/>
              <a:t>, or spark a </a:t>
            </a:r>
            <a:r>
              <a:rPr lang="en-GB" sz="2000" b="1" dirty="0" smtClean="0">
                <a:solidFill>
                  <a:schemeClr val="accent1"/>
                </a:solidFill>
              </a:rPr>
              <a:t>discussion</a:t>
            </a:r>
            <a:r>
              <a:rPr lang="en-GB" sz="2000" dirty="0" smtClean="0"/>
              <a:t>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20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2000" dirty="0" smtClean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sz="2000" dirty="0" smtClean="0"/>
              <a:t>Are you raising </a:t>
            </a:r>
            <a:r>
              <a:rPr lang="en-GB" sz="2000" b="1" dirty="0">
                <a:solidFill>
                  <a:schemeClr val="accent1"/>
                </a:solidFill>
              </a:rPr>
              <a:t>awareness</a:t>
            </a:r>
            <a:r>
              <a:rPr lang="en-GB" sz="2000" dirty="0" smtClean="0"/>
              <a:t>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20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2000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sz="2000" dirty="0" smtClean="0"/>
              <a:t>Do you have a striking </a:t>
            </a:r>
            <a:r>
              <a:rPr lang="en-GB" sz="2000" b="1" dirty="0">
                <a:solidFill>
                  <a:schemeClr val="accent1"/>
                </a:solidFill>
              </a:rPr>
              <a:t>image</a:t>
            </a:r>
            <a:r>
              <a:rPr lang="en-GB" sz="2000" dirty="0" smtClean="0"/>
              <a:t>?</a:t>
            </a:r>
            <a:endParaRPr lang="en-GB" sz="2000" b="1" dirty="0">
              <a:solidFill>
                <a:srgbClr val="1F8832"/>
              </a:solidFill>
            </a:endParaRPr>
          </a:p>
        </p:txBody>
      </p:sp>
      <p:sp>
        <p:nvSpPr>
          <p:cNvPr id="15" name="Date Placeholder 1"/>
          <p:cNvSpPr txBox="1">
            <a:spLocks/>
          </p:cNvSpPr>
          <p:nvPr/>
        </p:nvSpPr>
        <p:spPr>
          <a:xfrm>
            <a:off x="4838217" y="110587"/>
            <a:ext cx="199084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rgbClr val="FEFEFE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18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453739" y="1268759"/>
            <a:ext cx="787719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 smtClean="0"/>
              <a:t>Which platform?  That depends on your </a:t>
            </a:r>
            <a:r>
              <a:rPr lang="en-GB" sz="2800" b="1" dirty="0" smtClean="0">
                <a:solidFill>
                  <a:srgbClr val="0070C0"/>
                </a:solidFill>
              </a:rPr>
              <a:t>strategy!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37090" y="2375959"/>
            <a:ext cx="785813" cy="522923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37090" y="3422246"/>
            <a:ext cx="785813" cy="522923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6348" y="3520883"/>
            <a:ext cx="1057275" cy="388620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37090" y="4335422"/>
            <a:ext cx="1057275" cy="388620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25525" y="5215551"/>
            <a:ext cx="785813" cy="522923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3786" y="5341757"/>
            <a:ext cx="1277303" cy="322898"/>
          </a:xfrm>
          <a:prstGeom prst="rect">
            <a:avLst/>
          </a:prstGeom>
        </p:spPr>
      </p:pic>
      <p:sp>
        <p:nvSpPr>
          <p:cNvPr id="27" name="TextBox 26"/>
          <p:cNvSpPr txBox="1"/>
          <p:nvPr/>
        </p:nvSpPr>
        <p:spPr>
          <a:xfrm>
            <a:off x="5993518" y="2344122"/>
            <a:ext cx="131500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b="1" dirty="0" smtClean="0">
                <a:solidFill>
                  <a:srgbClr val="0070C0"/>
                </a:solidFill>
              </a:rPr>
              <a:t>Project website</a:t>
            </a:r>
            <a:endParaRPr lang="en-GB" sz="1400" b="1" dirty="0">
              <a:solidFill>
                <a:srgbClr val="0070C0"/>
              </a:solidFill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5993518" y="4266900"/>
            <a:ext cx="131500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b="1" dirty="0" smtClean="0">
                <a:solidFill>
                  <a:srgbClr val="0070C0"/>
                </a:solidFill>
              </a:rPr>
              <a:t>Project website</a:t>
            </a:r>
            <a:endParaRPr lang="en-GB" sz="1400" b="1" dirty="0">
              <a:solidFill>
                <a:srgbClr val="0070C0"/>
              </a:solidFill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7412752" y="5164790"/>
            <a:ext cx="131500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b="1" dirty="0" smtClean="0">
                <a:solidFill>
                  <a:srgbClr val="0070C0"/>
                </a:solidFill>
              </a:rPr>
              <a:t>Project website</a:t>
            </a:r>
            <a:endParaRPr lang="en-GB" sz="1400" b="1" dirty="0">
              <a:solidFill>
                <a:srgbClr val="0070C0"/>
              </a:solidFill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3762097" y="4206233"/>
            <a:ext cx="131500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b="1" dirty="0" smtClean="0">
                <a:solidFill>
                  <a:srgbClr val="0070C0"/>
                </a:solidFill>
              </a:rPr>
              <a:t>Poster presentation</a:t>
            </a:r>
            <a:endParaRPr lang="en-GB" sz="1400" b="1" dirty="0">
              <a:solidFill>
                <a:srgbClr val="0070C0"/>
              </a:solidFill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3762097" y="5247787"/>
            <a:ext cx="131500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b="1" dirty="0" smtClean="0">
                <a:solidFill>
                  <a:srgbClr val="0070C0"/>
                </a:solidFill>
              </a:rPr>
              <a:t>Poster presentation</a:t>
            </a:r>
            <a:endParaRPr lang="en-GB" sz="1400" b="1" dirty="0">
              <a:solidFill>
                <a:srgbClr val="0070C0"/>
              </a:solidFill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7383623" y="3391319"/>
            <a:ext cx="131500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b="1" dirty="0" smtClean="0">
                <a:solidFill>
                  <a:srgbClr val="0070C0"/>
                </a:solidFill>
              </a:rPr>
              <a:t>Project website</a:t>
            </a:r>
            <a:endParaRPr lang="en-GB" sz="1400" b="1" dirty="0">
              <a:solidFill>
                <a:srgbClr val="0070C0"/>
              </a:solidFill>
            </a:endParaRPr>
          </a:p>
        </p:txBody>
      </p:sp>
      <p:sp>
        <p:nvSpPr>
          <p:cNvPr id="33" name="Down Arrow 32"/>
          <p:cNvSpPr/>
          <p:nvPr/>
        </p:nvSpPr>
        <p:spPr>
          <a:xfrm rot="16200000">
            <a:off x="2962102" y="2007667"/>
            <a:ext cx="403860" cy="1196130"/>
          </a:xfrm>
          <a:prstGeom prst="downArrow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5" name="Down Arrow 34"/>
          <p:cNvSpPr/>
          <p:nvPr/>
        </p:nvSpPr>
        <p:spPr>
          <a:xfrm rot="16200000">
            <a:off x="2962102" y="4878947"/>
            <a:ext cx="403860" cy="1196130"/>
          </a:xfrm>
          <a:prstGeom prst="downArrow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6" name="Down Arrow 35"/>
          <p:cNvSpPr/>
          <p:nvPr/>
        </p:nvSpPr>
        <p:spPr>
          <a:xfrm rot="16200000">
            <a:off x="3004322" y="3870765"/>
            <a:ext cx="403860" cy="1196130"/>
          </a:xfrm>
          <a:prstGeom prst="downArrow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7" name="Down Arrow 36"/>
          <p:cNvSpPr/>
          <p:nvPr/>
        </p:nvSpPr>
        <p:spPr>
          <a:xfrm rot="16200000">
            <a:off x="3005639" y="3010562"/>
            <a:ext cx="403860" cy="1196130"/>
          </a:xfrm>
          <a:prstGeom prst="downArrow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2" name="Title 1"/>
          <p:cNvSpPr txBox="1">
            <a:spLocks/>
          </p:cNvSpPr>
          <p:nvPr/>
        </p:nvSpPr>
        <p:spPr>
          <a:xfrm>
            <a:off x="438944" y="491558"/>
            <a:ext cx="8229600" cy="1143000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b="0" i="0" u="none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GB" sz="3600" dirty="0" smtClean="0"/>
              <a:t>Citizen engagement – </a:t>
            </a:r>
            <a:r>
              <a:rPr lang="en-GB" sz="3600" b="1" dirty="0" smtClean="0">
                <a:solidFill>
                  <a:srgbClr val="0070C0"/>
                </a:solidFill>
              </a:rPr>
              <a:t>social media</a:t>
            </a:r>
            <a:endParaRPr lang="en-GB" sz="3600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52796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  <p:bldP spid="28" grpId="0"/>
      <p:bldP spid="29" grpId="0"/>
      <p:bldP spid="30" grpId="0"/>
      <p:bldP spid="31" grpId="0"/>
      <p:bldP spid="34" grpId="0"/>
      <p:bldP spid="33" grpId="0" animBg="1"/>
      <p:bldP spid="35" grpId="0" animBg="1"/>
      <p:bldP spid="36" grpId="0" animBg="1"/>
      <p:bldP spid="37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Date Placeholder 1"/>
          <p:cNvSpPr txBox="1">
            <a:spLocks/>
          </p:cNvSpPr>
          <p:nvPr/>
        </p:nvSpPr>
        <p:spPr>
          <a:xfrm>
            <a:off x="4838217" y="110587"/>
            <a:ext cx="199084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rgbClr val="FEFEFE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1800" b="1" dirty="0"/>
          </a:p>
        </p:txBody>
      </p:sp>
      <p:sp>
        <p:nvSpPr>
          <p:cNvPr id="16" name="TextBox 15"/>
          <p:cNvSpPr txBox="1"/>
          <p:nvPr/>
        </p:nvSpPr>
        <p:spPr>
          <a:xfrm>
            <a:off x="298303" y="294822"/>
            <a:ext cx="745747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 smtClean="0"/>
              <a:t>It only takes a few minutes to </a:t>
            </a:r>
            <a:r>
              <a:rPr lang="en-GB" sz="2800" dirty="0" smtClean="0">
                <a:solidFill>
                  <a:srgbClr val="0070C0"/>
                </a:solidFill>
              </a:rPr>
              <a:t>set up free accounts </a:t>
            </a:r>
            <a:r>
              <a:rPr lang="en-GB" sz="2800" dirty="0" smtClean="0"/>
              <a:t>to represent your project online…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2400" dirty="0" smtClean="0"/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6326" t="3051" r="27332" b="-3051"/>
          <a:stretch/>
        </p:blipFill>
        <p:spPr>
          <a:xfrm>
            <a:off x="-252536" y="1486386"/>
            <a:ext cx="8352928" cy="5111746"/>
          </a:xfrm>
          <a:prstGeom prst="rect">
            <a:avLst/>
          </a:prstGeom>
        </p:spPr>
      </p:pic>
      <p:sp>
        <p:nvSpPr>
          <p:cNvPr id="19" name="Rectangular Callout 18"/>
          <p:cNvSpPr/>
          <p:nvPr/>
        </p:nvSpPr>
        <p:spPr>
          <a:xfrm>
            <a:off x="5364480" y="1959025"/>
            <a:ext cx="3497580" cy="3801696"/>
          </a:xfrm>
          <a:prstGeom prst="wedgeRectCallout">
            <a:avLst>
              <a:gd name="adj1" fmla="val -108799"/>
              <a:gd name="adj2" fmla="val -56606"/>
            </a:avLst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1" name="TextBox 20"/>
          <p:cNvSpPr txBox="1"/>
          <p:nvPr/>
        </p:nvSpPr>
        <p:spPr>
          <a:xfrm>
            <a:off x="5364480" y="2087878"/>
            <a:ext cx="3497580" cy="4216539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txBody>
          <a:bodyPr wrap="square" rtlCol="0">
            <a:spAutoFit/>
          </a:bodyPr>
          <a:lstStyle/>
          <a:p>
            <a:pPr algn="ctr"/>
            <a:endParaRPr lang="en-GB" dirty="0" smtClean="0"/>
          </a:p>
          <a:p>
            <a:pPr algn="ctr"/>
            <a:r>
              <a:rPr lang="en-GB" sz="2000" dirty="0" smtClean="0"/>
              <a:t>… you </a:t>
            </a:r>
            <a:r>
              <a:rPr lang="en-GB" sz="2000" dirty="0"/>
              <a:t>can </a:t>
            </a:r>
            <a:r>
              <a:rPr lang="en-GB" sz="2000" b="1" dirty="0"/>
              <a:t>monitor, manage and analyse </a:t>
            </a:r>
            <a:r>
              <a:rPr lang="en-GB" sz="2000" dirty="0"/>
              <a:t>multiple </a:t>
            </a:r>
            <a:r>
              <a:rPr lang="en-GB" sz="2000" dirty="0" smtClean="0"/>
              <a:t>accounts </a:t>
            </a:r>
            <a:r>
              <a:rPr lang="en-GB" sz="2000" dirty="0"/>
              <a:t>simultaneously – </a:t>
            </a:r>
            <a:r>
              <a:rPr lang="en-GB" sz="2000" b="1" dirty="0"/>
              <a:t>saving you time </a:t>
            </a:r>
            <a:r>
              <a:rPr lang="en-GB" sz="2000" dirty="0"/>
              <a:t>and ensuring your communication activity is </a:t>
            </a:r>
            <a:r>
              <a:rPr lang="en-GB" sz="2000" b="1" dirty="0"/>
              <a:t>effectively </a:t>
            </a:r>
            <a:r>
              <a:rPr lang="en-GB" sz="2000" b="1" dirty="0" smtClean="0"/>
              <a:t>targeted</a:t>
            </a:r>
            <a:r>
              <a:rPr lang="en-GB" sz="2000" b="1" dirty="0" smtClean="0">
                <a:solidFill>
                  <a:schemeClr val="accent1"/>
                </a:solidFill>
              </a:rPr>
              <a:t>.  Look at </a:t>
            </a:r>
            <a:r>
              <a:rPr lang="en-GB" sz="2000" b="1" dirty="0" err="1" smtClean="0">
                <a:solidFill>
                  <a:schemeClr val="accent1"/>
                </a:solidFill>
              </a:rPr>
              <a:t>Hootsuite</a:t>
            </a:r>
            <a:r>
              <a:rPr lang="en-GB" sz="2000" b="1" dirty="0" smtClean="0">
                <a:solidFill>
                  <a:schemeClr val="accent1"/>
                </a:solidFill>
              </a:rPr>
              <a:t> and </a:t>
            </a:r>
            <a:r>
              <a:rPr lang="en-GB" sz="2000" b="1" dirty="0" err="1" smtClean="0">
                <a:solidFill>
                  <a:schemeClr val="accent1"/>
                </a:solidFill>
              </a:rPr>
              <a:t>Bufferapp</a:t>
            </a:r>
            <a:r>
              <a:rPr lang="en-GB" sz="2000" b="1" dirty="0" smtClean="0">
                <a:solidFill>
                  <a:schemeClr val="accent1"/>
                </a:solidFill>
              </a:rPr>
              <a:t>!</a:t>
            </a:r>
          </a:p>
          <a:p>
            <a:pPr algn="ctr"/>
            <a:endParaRPr lang="en-GB" sz="2400" b="1" dirty="0">
              <a:solidFill>
                <a:schemeClr val="accent1"/>
              </a:solidFill>
            </a:endParaRPr>
          </a:p>
          <a:p>
            <a:pPr algn="ctr"/>
            <a:r>
              <a:rPr lang="en-GB" sz="2400" b="1" dirty="0" smtClean="0"/>
              <a:t>Don’t forget to cross-promote your project across different accounts!</a:t>
            </a:r>
            <a:endParaRPr lang="en-GB" sz="2400" b="1" dirty="0"/>
          </a:p>
          <a:p>
            <a:endParaRPr lang="en-GB" sz="1400" dirty="0"/>
          </a:p>
        </p:txBody>
      </p:sp>
    </p:spTree>
    <p:extLst>
      <p:ext uri="{BB962C8B-B14F-4D97-AF65-F5344CB8AC3E}">
        <p14:creationId xmlns:p14="http://schemas.microsoft.com/office/powerpoint/2010/main" val="37587977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3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1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938" t="5896" r="31370" b="29970"/>
          <a:stretch/>
        </p:blipFill>
        <p:spPr bwMode="auto">
          <a:xfrm>
            <a:off x="467544" y="116632"/>
            <a:ext cx="8357702" cy="65973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6156176" y="4668347"/>
            <a:ext cx="291452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 smtClean="0">
                <a:solidFill>
                  <a:srgbClr val="FF0000"/>
                </a:solidFill>
              </a:rPr>
              <a:t>Example of a project Facebook page – drive people back to your website</a:t>
            </a:r>
            <a:endParaRPr lang="en-GB" dirty="0">
              <a:solidFill>
                <a:srgbClr val="FF0000"/>
              </a:solidFill>
            </a:endParaRPr>
          </a:p>
        </p:txBody>
      </p:sp>
      <p:sp>
        <p:nvSpPr>
          <p:cNvPr id="3" name="Down Arrow 2"/>
          <p:cNvSpPr/>
          <p:nvPr/>
        </p:nvSpPr>
        <p:spPr>
          <a:xfrm>
            <a:off x="7829461" y="5626408"/>
            <a:ext cx="317460" cy="648072"/>
          </a:xfrm>
          <a:prstGeom prst="down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17161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077" t="5555" r="29864" b="31988"/>
          <a:stretch/>
        </p:blipFill>
        <p:spPr bwMode="auto">
          <a:xfrm>
            <a:off x="467545" y="116632"/>
            <a:ext cx="7691718" cy="64248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6156176" y="5229200"/>
            <a:ext cx="291452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 smtClean="0">
                <a:solidFill>
                  <a:srgbClr val="FF0000"/>
                </a:solidFill>
              </a:rPr>
              <a:t>Example of a project Twitter account – keep the conversation going, aim for ‘quality’ followers</a:t>
            </a:r>
            <a:endParaRPr lang="en-GB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03158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Date Placeholder 1"/>
          <p:cNvSpPr txBox="1">
            <a:spLocks/>
          </p:cNvSpPr>
          <p:nvPr/>
        </p:nvSpPr>
        <p:spPr>
          <a:xfrm>
            <a:off x="4838217" y="110587"/>
            <a:ext cx="199084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rgbClr val="FEFEFE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18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1097280" y="1269980"/>
            <a:ext cx="709422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endParaRPr lang="en-GB" b="1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2000" dirty="0"/>
          </a:p>
          <a:p>
            <a:endParaRPr lang="en-GB" dirty="0" smtClean="0"/>
          </a:p>
        </p:txBody>
      </p:sp>
      <p:sp>
        <p:nvSpPr>
          <p:cNvPr id="10" name="TextBox 9"/>
          <p:cNvSpPr txBox="1"/>
          <p:nvPr/>
        </p:nvSpPr>
        <p:spPr>
          <a:xfrm>
            <a:off x="467544" y="364667"/>
            <a:ext cx="8200825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 smtClean="0"/>
              <a:t>It’s a good idea to build up </a:t>
            </a:r>
            <a:r>
              <a:rPr lang="en-GB" sz="2800" dirty="0" smtClean="0">
                <a:solidFill>
                  <a:schemeClr val="accent1"/>
                </a:solidFill>
              </a:rPr>
              <a:t>a database of key contacts. </a:t>
            </a:r>
            <a:r>
              <a:rPr lang="en-GB" sz="2800" dirty="0" smtClean="0"/>
              <a:t>Make a note of anyone you meet who may have ongoing interest in your work.</a:t>
            </a:r>
            <a:endParaRPr lang="en-GB" sz="24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6924"/>
          <a:stretch/>
        </p:blipFill>
        <p:spPr>
          <a:xfrm>
            <a:off x="467544" y="1844824"/>
            <a:ext cx="8200825" cy="4558501"/>
          </a:xfrm>
          <a:prstGeom prst="rect">
            <a:avLst/>
          </a:prstGeom>
        </p:spPr>
      </p:pic>
      <p:sp>
        <p:nvSpPr>
          <p:cNvPr id="11" name="Rectangular Callout 10"/>
          <p:cNvSpPr/>
          <p:nvPr/>
        </p:nvSpPr>
        <p:spPr>
          <a:xfrm>
            <a:off x="5415464" y="2638544"/>
            <a:ext cx="3469456" cy="3345180"/>
          </a:xfrm>
          <a:prstGeom prst="wedgeRectCallout">
            <a:avLst>
              <a:gd name="adj1" fmla="val -118691"/>
              <a:gd name="adj2" fmla="val -24939"/>
            </a:avLst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3" name="TextBox 12"/>
          <p:cNvSpPr txBox="1"/>
          <p:nvPr/>
        </p:nvSpPr>
        <p:spPr>
          <a:xfrm>
            <a:off x="5415464" y="2833806"/>
            <a:ext cx="3469456" cy="2954655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txBody>
          <a:bodyPr wrap="square" rtlCol="0">
            <a:spAutoFit/>
          </a:bodyPr>
          <a:lstStyle/>
          <a:p>
            <a:pPr algn="ctr"/>
            <a:r>
              <a:rPr lang="en-GB" sz="2000" dirty="0" smtClean="0"/>
              <a:t>You can keep them updated with your project’s </a:t>
            </a:r>
            <a:r>
              <a:rPr lang="en-GB" sz="2000" b="1" dirty="0" smtClean="0">
                <a:solidFill>
                  <a:srgbClr val="0070C0"/>
                </a:solidFill>
              </a:rPr>
              <a:t>latest news and developments for free </a:t>
            </a:r>
            <a:r>
              <a:rPr lang="en-GB" sz="2000" dirty="0" smtClean="0"/>
              <a:t>by issuing regular newsletters or e-zines.</a:t>
            </a:r>
          </a:p>
          <a:p>
            <a:pPr algn="ctr"/>
            <a:endParaRPr lang="en-GB" sz="2400" b="1" dirty="0">
              <a:solidFill>
                <a:schemeClr val="accent1"/>
              </a:solidFill>
            </a:endParaRPr>
          </a:p>
          <a:p>
            <a:pPr algn="ctr"/>
            <a:r>
              <a:rPr lang="en-GB" sz="2400" b="1" dirty="0" smtClean="0"/>
              <a:t>This will cost you nothing but time!</a:t>
            </a:r>
            <a:endParaRPr lang="en-GB" sz="2400" b="1" dirty="0"/>
          </a:p>
          <a:p>
            <a:endParaRPr lang="en-GB" sz="1400" dirty="0"/>
          </a:p>
        </p:txBody>
      </p:sp>
    </p:spTree>
    <p:extLst>
      <p:ext uri="{BB962C8B-B14F-4D97-AF65-F5344CB8AC3E}">
        <p14:creationId xmlns:p14="http://schemas.microsoft.com/office/powerpoint/2010/main" val="6044824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3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GB" sz="3600" dirty="0"/>
              <a:t>Citizen engagement – </a:t>
            </a:r>
            <a:r>
              <a:rPr lang="en-GB" sz="3600" b="1" dirty="0" smtClean="0">
                <a:solidFill>
                  <a:srgbClr val="0070C0"/>
                </a:solidFill>
              </a:rPr>
              <a:t>Science Fairs</a:t>
            </a:r>
            <a:endParaRPr lang="en-GB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412776"/>
            <a:ext cx="8229600" cy="4525963"/>
          </a:xfrm>
        </p:spPr>
        <p:txBody>
          <a:bodyPr>
            <a:normAutofit/>
          </a:bodyPr>
          <a:lstStyle/>
          <a:p>
            <a:r>
              <a:rPr lang="en-GB" sz="2800" dirty="0" smtClean="0"/>
              <a:t>ESOF – Science in the City </a:t>
            </a:r>
          </a:p>
          <a:p>
            <a:r>
              <a:rPr lang="en-GB" sz="2800" dirty="0" smtClean="0"/>
              <a:t>American </a:t>
            </a:r>
            <a:r>
              <a:rPr lang="en-GB" sz="2800" dirty="0"/>
              <a:t>Society for </a:t>
            </a:r>
            <a:r>
              <a:rPr lang="en-GB" sz="2800" dirty="0" smtClean="0"/>
              <a:t>Advancement </a:t>
            </a:r>
            <a:r>
              <a:rPr lang="en-GB" sz="2800" dirty="0"/>
              <a:t>of Science – biggest in </a:t>
            </a:r>
            <a:r>
              <a:rPr lang="en-GB" sz="2800" dirty="0" smtClean="0"/>
              <a:t>the world!</a:t>
            </a:r>
          </a:p>
          <a:p>
            <a:r>
              <a:rPr lang="en-GB" sz="2800" dirty="0" smtClean="0"/>
              <a:t>The Festival of Curiosity (UK/Ireland Science Gallery) – recruit citizen volunteers to help staff the exhibition</a:t>
            </a:r>
          </a:p>
          <a:p>
            <a:r>
              <a:rPr lang="en-GB" sz="2800" dirty="0" smtClean="0"/>
              <a:t>“I’m a scientist get me out of here</a:t>
            </a:r>
            <a:r>
              <a:rPr lang="en-GB" sz="2800" dirty="0"/>
              <a:t>” - </a:t>
            </a:r>
            <a:r>
              <a:rPr lang="en-GB" sz="2800" dirty="0">
                <a:hlinkClick r:id="rId3"/>
              </a:rPr>
              <a:t>http://</a:t>
            </a:r>
            <a:r>
              <a:rPr lang="en-GB" sz="2800" dirty="0" smtClean="0">
                <a:hlinkClick r:id="rId3"/>
              </a:rPr>
              <a:t>youtu.be/b0y8Dyj_OSc</a:t>
            </a:r>
            <a:r>
              <a:rPr lang="en-GB" sz="2800" dirty="0" smtClean="0"/>
              <a:t> </a:t>
            </a:r>
            <a:endParaRPr lang="en-GB" sz="2800" dirty="0"/>
          </a:p>
        </p:txBody>
      </p:sp>
    </p:spTree>
    <p:extLst>
      <p:ext uri="{BB962C8B-B14F-4D97-AF65-F5344CB8AC3E}">
        <p14:creationId xmlns:p14="http://schemas.microsoft.com/office/powerpoint/2010/main" val="32187256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611560" y="615058"/>
            <a:ext cx="7920880" cy="46320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dirty="0" smtClean="0">
                <a:latin typeface="+mj-lt"/>
                <a:ea typeface="+mj-ea"/>
                <a:cs typeface="+mj-cs"/>
              </a:rPr>
              <a:t>Remember…</a:t>
            </a:r>
          </a:p>
          <a:p>
            <a:r>
              <a:rPr lang="en-GB" sz="3200" b="1" dirty="0">
                <a:solidFill>
                  <a:srgbClr val="0070C0"/>
                </a:solidFill>
              </a:rPr>
              <a:t>Citizen engagement is not just about young people!</a:t>
            </a:r>
          </a:p>
          <a:p>
            <a:endParaRPr lang="en-GB" sz="2700" b="1" dirty="0">
              <a:solidFill>
                <a:srgbClr val="0070C0"/>
              </a:solidFill>
            </a:endParaRPr>
          </a:p>
          <a:p>
            <a:r>
              <a:rPr lang="en-GB" sz="2700" dirty="0" smtClean="0"/>
              <a:t>The older generation has the time and enthusiasm to ‘do science’.</a:t>
            </a:r>
          </a:p>
          <a:p>
            <a:endParaRPr lang="en-GB" dirty="0" smtClean="0"/>
          </a:p>
          <a:p>
            <a:r>
              <a:rPr lang="en-GB" sz="2400" dirty="0" smtClean="0">
                <a:solidFill>
                  <a:srgbClr val="0070C0"/>
                </a:solidFill>
              </a:rPr>
              <a:t>Watch this video about a ‘Senior University’ run by </a:t>
            </a:r>
            <a:r>
              <a:rPr lang="en-GB" sz="2400" dirty="0" err="1" smtClean="0">
                <a:solidFill>
                  <a:srgbClr val="0070C0"/>
                </a:solidFill>
              </a:rPr>
              <a:t>Socientize</a:t>
            </a:r>
            <a:r>
              <a:rPr lang="en-GB" sz="2400" dirty="0" smtClean="0">
                <a:solidFill>
                  <a:srgbClr val="0070C0"/>
                </a:solidFill>
              </a:rPr>
              <a:t>.  </a:t>
            </a:r>
          </a:p>
          <a:p>
            <a:r>
              <a:rPr lang="en-GB" sz="2400" dirty="0" smtClean="0"/>
              <a:t>Visit the </a:t>
            </a:r>
            <a:r>
              <a:rPr lang="en-GB" sz="2400" dirty="0" err="1" smtClean="0"/>
              <a:t>Socientize</a:t>
            </a:r>
            <a:r>
              <a:rPr lang="en-GB" sz="2400" dirty="0" smtClean="0"/>
              <a:t> website for more details (see next slide).</a:t>
            </a:r>
            <a:endParaRPr lang="en-GB" sz="2400" dirty="0"/>
          </a:p>
          <a:p>
            <a:endParaRPr lang="en-GB" sz="2400" dirty="0" smtClean="0"/>
          </a:p>
          <a:p>
            <a:r>
              <a:rPr lang="en-GB" sz="2400" dirty="0">
                <a:hlinkClick r:id="rId3"/>
              </a:rPr>
              <a:t>http://</a:t>
            </a:r>
            <a:r>
              <a:rPr lang="en-GB" sz="2400" dirty="0" smtClean="0">
                <a:hlinkClick r:id="rId3"/>
              </a:rPr>
              <a:t>youtu.be/TECu-3V6QaE</a:t>
            </a:r>
            <a:r>
              <a:rPr lang="en-GB" sz="2400" dirty="0" smtClean="0"/>
              <a:t> </a:t>
            </a:r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16364695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en-GB" sz="4000" dirty="0"/>
              <a:t>Citizen engagement – </a:t>
            </a:r>
            <a:r>
              <a:rPr lang="en-GB" sz="4000" b="1" dirty="0" smtClean="0">
                <a:solidFill>
                  <a:srgbClr val="0070C0"/>
                </a:solidFill>
              </a:rPr>
              <a:t>who needs science?</a:t>
            </a:r>
            <a:endParaRPr lang="en-GB" sz="4000" b="1" dirty="0">
              <a:solidFill>
                <a:srgbClr val="0070C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340768"/>
            <a:ext cx="8229600" cy="4525963"/>
          </a:xfrm>
        </p:spPr>
        <p:txBody>
          <a:bodyPr>
            <a:noAutofit/>
          </a:bodyPr>
          <a:lstStyle/>
          <a:p>
            <a:pPr marL="0" indent="0" fontAlgn="base">
              <a:buNone/>
            </a:pPr>
            <a:r>
              <a:rPr lang="en-GB" sz="2800" dirty="0" smtClean="0">
                <a:solidFill>
                  <a:srgbClr val="0070C0"/>
                </a:solidFill>
              </a:rPr>
              <a:t>Everyone!  </a:t>
            </a:r>
            <a:endParaRPr lang="en-GB" sz="2000" dirty="0">
              <a:solidFill>
                <a:srgbClr val="0070C0"/>
              </a:solidFill>
            </a:endParaRPr>
          </a:p>
        </p:txBody>
      </p:sp>
      <p:pic>
        <p:nvPicPr>
          <p:cNvPr id="1027" name="Picture 3" descr="C:\Users\Kate\AppData\Local\Microsoft\Windows\Temporary Internet Files\Content.IE5\4JNVWMY2\MP900430849[1]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327" t="6600" r="18425" b="6727"/>
          <a:stretch/>
        </p:blipFill>
        <p:spPr bwMode="auto">
          <a:xfrm>
            <a:off x="3131643" y="2070174"/>
            <a:ext cx="3077936" cy="3094265"/>
          </a:xfrm>
          <a:prstGeom prst="ellipse">
            <a:avLst/>
          </a:prstGeom>
          <a:ln w="63500" cap="rnd">
            <a:noFill/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5652118" y="1526599"/>
            <a:ext cx="272697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“Science literacy” – making sense of the world around us</a:t>
            </a:r>
            <a:endParaRPr lang="en-GB" dirty="0"/>
          </a:p>
        </p:txBody>
      </p:sp>
      <p:sp>
        <p:nvSpPr>
          <p:cNvPr id="7" name="TextBox 6"/>
          <p:cNvSpPr txBox="1"/>
          <p:nvPr/>
        </p:nvSpPr>
        <p:spPr>
          <a:xfrm>
            <a:off x="755576" y="2080597"/>
            <a:ext cx="29523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Understanding human health</a:t>
            </a:r>
            <a:endParaRPr lang="en-GB" dirty="0"/>
          </a:p>
        </p:txBody>
      </p:sp>
      <p:sp>
        <p:nvSpPr>
          <p:cNvPr id="8" name="TextBox 7"/>
          <p:cNvSpPr txBox="1"/>
          <p:nvPr/>
        </p:nvSpPr>
        <p:spPr>
          <a:xfrm>
            <a:off x="683568" y="4570596"/>
            <a:ext cx="28083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Science increasingly plays a part in our everyday lives</a:t>
            </a:r>
            <a:endParaRPr lang="en-GB" dirty="0"/>
          </a:p>
        </p:txBody>
      </p:sp>
      <p:sp>
        <p:nvSpPr>
          <p:cNvPr id="9" name="TextBox 8"/>
          <p:cNvSpPr txBox="1"/>
          <p:nvPr/>
        </p:nvSpPr>
        <p:spPr>
          <a:xfrm>
            <a:off x="5868144" y="4437112"/>
            <a:ext cx="312448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Many policy debates centre on scientific questions – how can we make informed decisions?</a:t>
            </a:r>
            <a:endParaRPr lang="en-GB" dirty="0"/>
          </a:p>
        </p:txBody>
      </p:sp>
      <p:sp>
        <p:nvSpPr>
          <p:cNvPr id="13" name="TextBox 12"/>
          <p:cNvSpPr txBox="1"/>
          <p:nvPr/>
        </p:nvSpPr>
        <p:spPr>
          <a:xfrm>
            <a:off x="899592" y="3203536"/>
            <a:ext cx="23762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Sustainable food for the future</a:t>
            </a:r>
            <a:endParaRPr lang="en-GB" dirty="0"/>
          </a:p>
        </p:txBody>
      </p:sp>
      <p:sp>
        <p:nvSpPr>
          <p:cNvPr id="22" name="TextBox 21"/>
          <p:cNvSpPr txBox="1"/>
          <p:nvPr/>
        </p:nvSpPr>
        <p:spPr>
          <a:xfrm>
            <a:off x="6372200" y="3195213"/>
            <a:ext cx="17281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Energy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674010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" grpId="0"/>
      <p:bldP spid="8" grpId="0"/>
      <p:bldP spid="9" grpId="0"/>
      <p:bldP spid="13" grpId="0"/>
      <p:bldP spid="22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827" t="5494" r="19230" b="17949"/>
          <a:stretch/>
        </p:blipFill>
        <p:spPr bwMode="auto">
          <a:xfrm>
            <a:off x="467544" y="188640"/>
            <a:ext cx="8185640" cy="5512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162986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GB" sz="3600" dirty="0" smtClean="0"/>
              <a:t>Citizen engagement – </a:t>
            </a:r>
            <a:r>
              <a:rPr lang="en-GB" sz="3600" b="1" dirty="0" smtClean="0">
                <a:solidFill>
                  <a:srgbClr val="0070C0"/>
                </a:solidFill>
              </a:rPr>
              <a:t>when?</a:t>
            </a:r>
            <a:endParaRPr lang="en-GB" sz="3600" b="1" dirty="0">
              <a:solidFill>
                <a:srgbClr val="0070C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484784"/>
            <a:ext cx="8229600" cy="4525963"/>
          </a:xfrm>
        </p:spPr>
        <p:txBody>
          <a:bodyPr>
            <a:normAutofit/>
          </a:bodyPr>
          <a:lstStyle/>
          <a:p>
            <a:r>
              <a:rPr lang="en-GB" sz="2800" dirty="0" smtClean="0"/>
              <a:t>Online/on your website</a:t>
            </a:r>
          </a:p>
          <a:p>
            <a:r>
              <a:rPr lang="en-GB" sz="2800" dirty="0" smtClean="0"/>
              <a:t>Conferences &amp; events</a:t>
            </a:r>
          </a:p>
          <a:p>
            <a:r>
              <a:rPr lang="en-GB" sz="2800" dirty="0" smtClean="0"/>
              <a:t>Through media coverage</a:t>
            </a:r>
          </a:p>
          <a:p>
            <a:r>
              <a:rPr lang="en-GB" sz="2800" dirty="0" smtClean="0"/>
              <a:t>Local partnerships</a:t>
            </a:r>
          </a:p>
          <a:p>
            <a:r>
              <a:rPr lang="en-GB" sz="2800" dirty="0"/>
              <a:t>In the community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4008" y="1268760"/>
            <a:ext cx="2355726" cy="314096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9792" y="4206890"/>
            <a:ext cx="2258918" cy="151216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16878" y="3537748"/>
            <a:ext cx="3074918" cy="285045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8195635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520" y="274638"/>
            <a:ext cx="8712968" cy="1143000"/>
          </a:xfrm>
        </p:spPr>
        <p:txBody>
          <a:bodyPr>
            <a:normAutofit/>
          </a:bodyPr>
          <a:lstStyle/>
          <a:p>
            <a:pPr algn="l"/>
            <a:r>
              <a:rPr lang="en-GB" sz="3600" dirty="0"/>
              <a:t>Citizen engagement – </a:t>
            </a:r>
            <a:r>
              <a:rPr lang="en-GB" sz="3600" b="1" dirty="0" smtClean="0">
                <a:solidFill>
                  <a:srgbClr val="0070C0"/>
                </a:solidFill>
              </a:rPr>
              <a:t>creating impact</a:t>
            </a:r>
            <a:endParaRPr lang="en-GB" sz="3600" dirty="0"/>
          </a:p>
        </p:txBody>
      </p:sp>
      <p:pic>
        <p:nvPicPr>
          <p:cNvPr id="6" name="Picture 2" descr="C:\Users\Kate\AppData\Local\Microsoft\Windows\Temporary Internet Files\Content.IE5\2Y7BCUWY\MP900438805[1]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8184" y="3454706"/>
            <a:ext cx="2223627" cy="2958262"/>
          </a:xfrm>
          <a:prstGeom prst="rect">
            <a:avLst/>
          </a:prstGeom>
          <a:noFill/>
          <a:effectLst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340768"/>
            <a:ext cx="8229600" cy="4525963"/>
          </a:xfrm>
        </p:spPr>
        <p:txBody>
          <a:bodyPr>
            <a:normAutofit/>
          </a:bodyPr>
          <a:lstStyle/>
          <a:p>
            <a:r>
              <a:rPr lang="en-GB" dirty="0" smtClean="0"/>
              <a:t>A ‘test’ bed – identifying perceptions</a:t>
            </a:r>
          </a:p>
          <a:p>
            <a:r>
              <a:rPr lang="en-GB" dirty="0" smtClean="0"/>
              <a:t>Gathering opinion</a:t>
            </a:r>
          </a:p>
          <a:p>
            <a:r>
              <a:rPr lang="en-GB" dirty="0" smtClean="0"/>
              <a:t>Gathering data:</a:t>
            </a:r>
          </a:p>
          <a:p>
            <a:pPr marL="0" indent="0">
              <a:buNone/>
            </a:pPr>
            <a:r>
              <a:rPr lang="en-GB" dirty="0"/>
              <a:t>	</a:t>
            </a:r>
            <a:r>
              <a:rPr lang="en-GB" dirty="0" smtClean="0"/>
              <a:t>- Micr</a:t>
            </a:r>
            <a:r>
              <a:rPr lang="en-GB" dirty="0"/>
              <a:t>ob3 - </a:t>
            </a:r>
            <a:r>
              <a:rPr lang="en-GB" dirty="0">
                <a:hlinkClick r:id="rId4"/>
              </a:rPr>
              <a:t>http://youtu.be/FEw5AS1qo-o</a:t>
            </a:r>
            <a:r>
              <a:rPr lang="en-GB" dirty="0"/>
              <a:t> </a:t>
            </a:r>
          </a:p>
          <a:p>
            <a:r>
              <a:rPr lang="en-GB" dirty="0" smtClean="0"/>
              <a:t>Refining </a:t>
            </a:r>
            <a:r>
              <a:rPr lang="en-GB" dirty="0"/>
              <a:t>&amp; amending</a:t>
            </a:r>
          </a:p>
          <a:p>
            <a:r>
              <a:rPr lang="en-GB" dirty="0" smtClean="0"/>
              <a:t>Validation</a:t>
            </a:r>
          </a:p>
          <a:p>
            <a:r>
              <a:rPr lang="en-GB" b="1" dirty="0">
                <a:solidFill>
                  <a:srgbClr val="0070C0"/>
                </a:solidFill>
              </a:rPr>
              <a:t>It’s a game changer!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098004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71600" y="692696"/>
            <a:ext cx="7632848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6000" b="1" dirty="0" smtClean="0">
                <a:solidFill>
                  <a:srgbClr val="0070C0"/>
                </a:solidFill>
              </a:rPr>
              <a:t>“Collective intelligence to solve global challenges”</a:t>
            </a:r>
          </a:p>
          <a:p>
            <a:pPr algn="ctr"/>
            <a:endParaRPr lang="en-GB" sz="6000" dirty="0"/>
          </a:p>
          <a:p>
            <a:pPr algn="ctr"/>
            <a:r>
              <a:rPr lang="en-GB" sz="5400" i="1" dirty="0" smtClean="0"/>
              <a:t>Think global … </a:t>
            </a:r>
            <a:r>
              <a:rPr lang="en-GB" sz="5400" i="1" dirty="0"/>
              <a:t>A</a:t>
            </a:r>
            <a:r>
              <a:rPr lang="en-GB" sz="5400" i="1" dirty="0" smtClean="0"/>
              <a:t>ct local!</a:t>
            </a:r>
            <a:endParaRPr lang="en-GB" sz="5400" i="1" dirty="0"/>
          </a:p>
        </p:txBody>
      </p:sp>
    </p:spTree>
    <p:extLst>
      <p:ext uri="{BB962C8B-B14F-4D97-AF65-F5344CB8AC3E}">
        <p14:creationId xmlns:p14="http://schemas.microsoft.com/office/powerpoint/2010/main" val="10247665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67120" flipH="1">
            <a:off x="5080141" y="1093781"/>
            <a:ext cx="3065829" cy="3935009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Are you equipped to </a:t>
            </a:r>
          </a:p>
          <a:p>
            <a:pPr lvl="1"/>
            <a:r>
              <a:rPr lang="en-GB" dirty="0" smtClean="0"/>
              <a:t>Inform?</a:t>
            </a:r>
          </a:p>
          <a:p>
            <a:pPr lvl="1"/>
            <a:r>
              <a:rPr lang="en-GB" dirty="0" smtClean="0"/>
              <a:t>Consult?</a:t>
            </a:r>
          </a:p>
          <a:p>
            <a:pPr lvl="1"/>
            <a:r>
              <a:rPr lang="en-GB" dirty="0" smtClean="0"/>
              <a:t>Collaborate?</a:t>
            </a:r>
          </a:p>
          <a:p>
            <a:pPr marL="457200" lvl="1" indent="0">
              <a:buNone/>
            </a:pPr>
            <a:endParaRPr lang="en-GB" dirty="0" smtClean="0"/>
          </a:p>
          <a:p>
            <a:pPr marL="457200" lvl="1" indent="0">
              <a:buNone/>
            </a:pPr>
            <a:r>
              <a:rPr lang="en-GB" i="1" dirty="0" smtClean="0"/>
              <a:t>Find out!</a:t>
            </a:r>
          </a:p>
          <a:p>
            <a:pPr marL="457200" lvl="1" indent="0">
              <a:buNone/>
            </a:pPr>
            <a:r>
              <a:rPr lang="en-GB" i="1" dirty="0" smtClean="0"/>
              <a:t>Have a go at our self-assessment tool.  Download from </a:t>
            </a:r>
            <a:r>
              <a:rPr lang="en-GB" i="1" dirty="0" smtClean="0">
                <a:hlinkClick r:id="rId4"/>
              </a:rPr>
              <a:t>the Minerva website</a:t>
            </a:r>
            <a:endParaRPr lang="en-GB" i="1" dirty="0"/>
          </a:p>
          <a:p>
            <a:pPr lvl="1"/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520" y="274638"/>
            <a:ext cx="8712968" cy="1143000"/>
          </a:xfrm>
        </p:spPr>
        <p:txBody>
          <a:bodyPr>
            <a:normAutofit/>
          </a:bodyPr>
          <a:lstStyle/>
          <a:p>
            <a:pPr algn="l"/>
            <a:r>
              <a:rPr lang="en-GB" sz="3600" dirty="0"/>
              <a:t>Citizen engagement – </a:t>
            </a:r>
            <a:r>
              <a:rPr lang="en-GB" sz="3600" b="1" dirty="0">
                <a:solidFill>
                  <a:srgbClr val="0070C0"/>
                </a:solidFill>
              </a:rPr>
              <a:t>next steps</a:t>
            </a:r>
          </a:p>
        </p:txBody>
      </p:sp>
    </p:spTree>
    <p:extLst>
      <p:ext uri="{BB962C8B-B14F-4D97-AF65-F5344CB8AC3E}">
        <p14:creationId xmlns:p14="http://schemas.microsoft.com/office/powerpoint/2010/main" val="8993965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3568" y="2191172"/>
            <a:ext cx="7772400" cy="1470025"/>
          </a:xfrm>
        </p:spPr>
        <p:txBody>
          <a:bodyPr/>
          <a:lstStyle/>
          <a:p>
            <a:r>
              <a:rPr lang="en-GB" dirty="0" smtClean="0"/>
              <a:t>Thank you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31640" y="3789040"/>
            <a:ext cx="6400800" cy="1752600"/>
          </a:xfrm>
        </p:spPr>
        <p:txBody>
          <a:bodyPr>
            <a:normAutofit/>
          </a:bodyPr>
          <a:lstStyle/>
          <a:p>
            <a:r>
              <a:rPr lang="en-GB" dirty="0" smtClean="0"/>
              <a:t>We hope you have enjoyed the </a:t>
            </a:r>
            <a:r>
              <a:rPr lang="en-GB" dirty="0" err="1" smtClean="0"/>
              <a:t>Masterclass</a:t>
            </a:r>
            <a:endParaRPr lang="en-GB" dirty="0" smtClean="0"/>
          </a:p>
          <a:p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1097" y="476672"/>
            <a:ext cx="2456728" cy="15737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79335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611560" y="692696"/>
            <a:ext cx="792088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700" b="1" dirty="0">
                <a:solidFill>
                  <a:srgbClr val="0070C0"/>
                </a:solidFill>
              </a:rPr>
              <a:t>Watch this video of trainee teachers and scientists answering the question – why is science important?</a:t>
            </a:r>
          </a:p>
          <a:p>
            <a:endParaRPr lang="en-GB" dirty="0"/>
          </a:p>
          <a:p>
            <a:r>
              <a:rPr lang="en-GB" dirty="0">
                <a:hlinkClick r:id="rId3"/>
              </a:rPr>
              <a:t>http://</a:t>
            </a:r>
            <a:r>
              <a:rPr lang="en-GB" dirty="0" smtClean="0">
                <a:hlinkClick r:id="rId3"/>
              </a:rPr>
              <a:t>youtu.be/9fGxccEamyM</a:t>
            </a:r>
            <a:r>
              <a:rPr lang="en-GB" dirty="0" smtClean="0"/>
              <a:t>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934749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8229600" cy="1143000"/>
          </a:xfrm>
        </p:spPr>
        <p:txBody>
          <a:bodyPr>
            <a:normAutofit/>
          </a:bodyPr>
          <a:lstStyle/>
          <a:p>
            <a:pPr algn="l"/>
            <a:r>
              <a:rPr lang="en-GB" sz="3600" dirty="0"/>
              <a:t>Citizen</a:t>
            </a:r>
            <a:r>
              <a:rPr lang="en-GB" sz="4000" dirty="0"/>
              <a:t> </a:t>
            </a:r>
            <a:r>
              <a:rPr lang="en-GB" sz="3600" dirty="0"/>
              <a:t>engagement – </a:t>
            </a:r>
            <a:r>
              <a:rPr lang="en-GB" sz="3600" b="1" dirty="0">
                <a:solidFill>
                  <a:srgbClr val="0070C0"/>
                </a:solidFill>
              </a:rPr>
              <a:t>the stats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268760"/>
            <a:ext cx="8229600" cy="4525963"/>
          </a:xfrm>
        </p:spPr>
        <p:txBody>
          <a:bodyPr>
            <a:noAutofit/>
          </a:bodyPr>
          <a:lstStyle/>
          <a:p>
            <a:pPr fontAlgn="base"/>
            <a:r>
              <a:rPr lang="en-GB" sz="2400" dirty="0"/>
              <a:t>On the whole, Europeans have </a:t>
            </a:r>
            <a:r>
              <a:rPr lang="en-GB" sz="2400" dirty="0">
                <a:solidFill>
                  <a:srgbClr val="0070C0"/>
                </a:solidFill>
              </a:rPr>
              <a:t>a positive view </a:t>
            </a:r>
            <a:r>
              <a:rPr lang="en-GB" sz="2400" dirty="0"/>
              <a:t>about the image of science and technology but appear to have </a:t>
            </a:r>
            <a:r>
              <a:rPr lang="en-GB" sz="2400" dirty="0">
                <a:solidFill>
                  <a:srgbClr val="0070C0"/>
                </a:solidFill>
              </a:rPr>
              <a:t>less clear insight</a:t>
            </a:r>
            <a:r>
              <a:rPr lang="en-GB" sz="2400" dirty="0"/>
              <a:t> into the work of the </a:t>
            </a:r>
            <a:r>
              <a:rPr lang="en-GB" sz="2400" dirty="0" smtClean="0"/>
              <a:t>scientist.</a:t>
            </a:r>
            <a:endParaRPr lang="en-GB" sz="2400" dirty="0"/>
          </a:p>
          <a:p>
            <a:pPr fontAlgn="base"/>
            <a:endParaRPr lang="en-GB" sz="2400" dirty="0" smtClean="0"/>
          </a:p>
          <a:p>
            <a:pPr fontAlgn="base"/>
            <a:r>
              <a:rPr lang="en-GB" sz="2400" dirty="0" smtClean="0"/>
              <a:t>30</a:t>
            </a:r>
            <a:r>
              <a:rPr lang="en-GB" sz="2400" dirty="0"/>
              <a:t>% of Europeans are “</a:t>
            </a:r>
            <a:r>
              <a:rPr lang="en-GB" sz="2400" dirty="0">
                <a:solidFill>
                  <a:srgbClr val="0070C0"/>
                </a:solidFill>
              </a:rPr>
              <a:t>very interested</a:t>
            </a:r>
            <a:r>
              <a:rPr lang="en-GB" sz="2400" dirty="0"/>
              <a:t>” </a:t>
            </a:r>
            <a:r>
              <a:rPr lang="en-GB" sz="2400" dirty="0" smtClean="0"/>
              <a:t>in new </a:t>
            </a:r>
            <a:r>
              <a:rPr lang="en-GB" sz="2400" dirty="0"/>
              <a:t>scientific discoveries and technological developments </a:t>
            </a:r>
            <a:r>
              <a:rPr lang="en-GB" sz="2400" dirty="0" smtClean="0"/>
              <a:t>(49</a:t>
            </a:r>
            <a:r>
              <a:rPr lang="en-GB" sz="2400" dirty="0"/>
              <a:t>% are moderately </a:t>
            </a:r>
            <a:r>
              <a:rPr lang="en-GB" sz="2400" dirty="0" smtClean="0"/>
              <a:t>interested)</a:t>
            </a:r>
            <a:endParaRPr lang="en-GB" sz="2400" dirty="0"/>
          </a:p>
          <a:p>
            <a:pPr fontAlgn="base"/>
            <a:endParaRPr lang="en-GB" sz="2400" dirty="0"/>
          </a:p>
          <a:p>
            <a:pPr fontAlgn="base"/>
            <a:r>
              <a:rPr lang="en-GB" sz="2400" dirty="0"/>
              <a:t>50% feel </a:t>
            </a:r>
            <a:r>
              <a:rPr lang="en-GB" sz="2400" dirty="0">
                <a:solidFill>
                  <a:srgbClr val="0070C0"/>
                </a:solidFill>
              </a:rPr>
              <a:t>moderately informed </a:t>
            </a:r>
            <a:r>
              <a:rPr lang="en-GB" sz="2400" dirty="0"/>
              <a:t>about new scientific discoveries and technological developments, with </a:t>
            </a:r>
            <a:r>
              <a:rPr lang="en-GB" sz="2400" dirty="0">
                <a:solidFill>
                  <a:srgbClr val="0070C0"/>
                </a:solidFill>
              </a:rPr>
              <a:t>few feeling very well informed</a:t>
            </a:r>
            <a:r>
              <a:rPr lang="en-GB" sz="2400" dirty="0"/>
              <a:t> (11%)</a:t>
            </a:r>
          </a:p>
          <a:p>
            <a:pPr fontAlgn="base"/>
            <a:endParaRPr lang="en-GB" sz="2400" dirty="0"/>
          </a:p>
          <a:p>
            <a:pPr marL="0" indent="0" fontAlgn="base">
              <a:buNone/>
            </a:pPr>
            <a:endParaRPr lang="en-GB" sz="1400" dirty="0"/>
          </a:p>
        </p:txBody>
      </p:sp>
      <p:sp>
        <p:nvSpPr>
          <p:cNvPr id="5" name="TextBox 4"/>
          <p:cNvSpPr txBox="1"/>
          <p:nvPr/>
        </p:nvSpPr>
        <p:spPr>
          <a:xfrm>
            <a:off x="5868144" y="5877272"/>
            <a:ext cx="3022663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i="1" dirty="0" smtClean="0"/>
              <a:t>Source: </a:t>
            </a:r>
            <a:r>
              <a:rPr lang="en-GB" i="1" dirty="0" err="1" smtClean="0"/>
              <a:t>Eurobarometer</a:t>
            </a:r>
            <a:r>
              <a:rPr lang="en-GB" i="1" dirty="0" smtClean="0"/>
              <a:t> 2010</a:t>
            </a:r>
          </a:p>
          <a:p>
            <a:r>
              <a:rPr lang="en-GB" sz="1600" i="1" dirty="0" smtClean="0"/>
              <a:t>26,671 interviews in 32 countries</a:t>
            </a:r>
            <a:endParaRPr lang="en-GB" sz="1600" i="1" dirty="0"/>
          </a:p>
        </p:txBody>
      </p:sp>
    </p:spTree>
    <p:extLst>
      <p:ext uri="{BB962C8B-B14F-4D97-AF65-F5344CB8AC3E}">
        <p14:creationId xmlns:p14="http://schemas.microsoft.com/office/powerpoint/2010/main" val="17642219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75556" y="548680"/>
            <a:ext cx="7992888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fontAlgn="base">
              <a:buFont typeface="Arial" panose="020B0604020202020204" pitchFamily="34" charset="0"/>
              <a:buChar char="•"/>
            </a:pPr>
            <a:r>
              <a:rPr lang="en-GB" sz="2400" dirty="0" smtClean="0"/>
              <a:t>Europeans </a:t>
            </a:r>
            <a:r>
              <a:rPr lang="en-GB" sz="2400" dirty="0"/>
              <a:t>feel that scientists should take decisions about science but </a:t>
            </a:r>
            <a:r>
              <a:rPr lang="en-GB" sz="2400" dirty="0">
                <a:solidFill>
                  <a:srgbClr val="0070C0"/>
                </a:solidFill>
              </a:rPr>
              <a:t>the public should be </a:t>
            </a:r>
            <a:r>
              <a:rPr lang="en-GB" sz="2400" dirty="0" smtClean="0">
                <a:solidFill>
                  <a:srgbClr val="0070C0"/>
                </a:solidFill>
              </a:rPr>
              <a:t>consulted</a:t>
            </a:r>
            <a:r>
              <a:rPr lang="en-GB" sz="2400" dirty="0" smtClean="0"/>
              <a:t>.</a:t>
            </a:r>
          </a:p>
          <a:p>
            <a:pPr marL="342900" indent="-342900" fontAlgn="base">
              <a:buFont typeface="Arial" panose="020B0604020202020204" pitchFamily="34" charset="0"/>
              <a:buChar char="•"/>
            </a:pPr>
            <a:endParaRPr lang="en-GB" sz="2400" dirty="0"/>
          </a:p>
          <a:p>
            <a:pPr marL="342900" indent="-342900" fontAlgn="base">
              <a:buFont typeface="Arial" panose="020B0604020202020204" pitchFamily="34" charset="0"/>
              <a:buChar char="•"/>
            </a:pPr>
            <a:r>
              <a:rPr lang="en-GB" sz="2400" dirty="0"/>
              <a:t>Most feel that </a:t>
            </a:r>
            <a:r>
              <a:rPr lang="en-GB" sz="2400" dirty="0">
                <a:solidFill>
                  <a:srgbClr val="0070C0"/>
                </a:solidFill>
              </a:rPr>
              <a:t>scientists should communicate </a:t>
            </a:r>
            <a:r>
              <a:rPr lang="en-GB" sz="2400" dirty="0" smtClean="0">
                <a:solidFill>
                  <a:srgbClr val="0070C0"/>
                </a:solidFill>
              </a:rPr>
              <a:t>about </a:t>
            </a:r>
            <a:r>
              <a:rPr lang="en-GB" sz="2400" dirty="0">
                <a:solidFill>
                  <a:srgbClr val="0070C0"/>
                </a:solidFill>
              </a:rPr>
              <a:t>science </a:t>
            </a:r>
            <a:r>
              <a:rPr lang="en-GB" sz="2400" dirty="0" smtClean="0"/>
              <a:t>… but are </a:t>
            </a:r>
            <a:r>
              <a:rPr lang="en-GB" sz="2400" dirty="0"/>
              <a:t>not very efficient in doing </a:t>
            </a:r>
            <a:r>
              <a:rPr lang="en-GB" sz="2400" dirty="0" smtClean="0"/>
              <a:t>so!</a:t>
            </a:r>
            <a:endParaRPr lang="en-GB" sz="2400" dirty="0"/>
          </a:p>
          <a:p>
            <a:pPr marL="342900" indent="-342900" fontAlgn="base">
              <a:buFont typeface="Arial" panose="020B0604020202020204" pitchFamily="34" charset="0"/>
              <a:buChar char="•"/>
            </a:pPr>
            <a:endParaRPr lang="en-GB" sz="2400" dirty="0"/>
          </a:p>
          <a:p>
            <a:pPr marL="342900" indent="-342900" fontAlgn="base">
              <a:buFont typeface="Arial" panose="020B0604020202020204" pitchFamily="34" charset="0"/>
              <a:buChar char="•"/>
            </a:pPr>
            <a:r>
              <a:rPr lang="en-GB" sz="2400" dirty="0"/>
              <a:t>Many are not clear about the current level of EU investment in research but feel that </a:t>
            </a:r>
            <a:r>
              <a:rPr lang="en-GB" sz="2400" dirty="0" smtClean="0">
                <a:solidFill>
                  <a:srgbClr val="0070C0"/>
                </a:solidFill>
              </a:rPr>
              <a:t>an </a:t>
            </a:r>
            <a:r>
              <a:rPr lang="en-GB" sz="2400" dirty="0">
                <a:solidFill>
                  <a:srgbClr val="0070C0"/>
                </a:solidFill>
              </a:rPr>
              <a:t>increase in such investment would be </a:t>
            </a:r>
            <a:r>
              <a:rPr lang="en-GB" sz="2400" dirty="0" smtClean="0">
                <a:solidFill>
                  <a:srgbClr val="0070C0"/>
                </a:solidFill>
              </a:rPr>
              <a:t>beneficial</a:t>
            </a:r>
            <a:r>
              <a:rPr lang="en-GB" sz="2400" dirty="0" smtClean="0"/>
              <a:t>.</a:t>
            </a:r>
            <a:endParaRPr lang="en-GB" sz="2400" dirty="0"/>
          </a:p>
          <a:p>
            <a:pPr marL="342900" indent="-342900" fontAlgn="base">
              <a:buFont typeface="Arial" panose="020B0604020202020204" pitchFamily="34" charset="0"/>
              <a:buChar char="•"/>
            </a:pPr>
            <a:endParaRPr lang="en-GB" sz="2400" dirty="0"/>
          </a:p>
          <a:p>
            <a:pPr marL="342900" indent="-342900" fontAlgn="base">
              <a:buFont typeface="Arial" panose="020B0604020202020204" pitchFamily="34" charset="0"/>
              <a:buChar char="•"/>
            </a:pPr>
            <a:r>
              <a:rPr lang="en-GB" sz="2400" dirty="0"/>
              <a:t>People who are interested </a:t>
            </a:r>
            <a:r>
              <a:rPr lang="en-GB" sz="2400" dirty="0" smtClean="0"/>
              <a:t>in/informed </a:t>
            </a:r>
            <a:r>
              <a:rPr lang="en-GB" sz="2400" dirty="0"/>
              <a:t>about new scientific discoveries are </a:t>
            </a:r>
            <a:r>
              <a:rPr lang="en-GB" sz="2400" dirty="0" smtClean="0">
                <a:solidFill>
                  <a:srgbClr val="0070C0"/>
                </a:solidFill>
              </a:rPr>
              <a:t>much </a:t>
            </a:r>
            <a:r>
              <a:rPr lang="en-GB" sz="2400" dirty="0">
                <a:solidFill>
                  <a:srgbClr val="0070C0"/>
                </a:solidFill>
              </a:rPr>
              <a:t>more likely to have a positive view of science and </a:t>
            </a:r>
            <a:r>
              <a:rPr lang="en-GB" sz="2400" dirty="0" smtClean="0">
                <a:solidFill>
                  <a:srgbClr val="0070C0"/>
                </a:solidFill>
              </a:rPr>
              <a:t>technolog</a:t>
            </a:r>
            <a:r>
              <a:rPr lang="en-GB" sz="2400" dirty="0">
                <a:solidFill>
                  <a:srgbClr val="0070C0"/>
                </a:solidFill>
              </a:rPr>
              <a:t>y.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868144" y="5877272"/>
            <a:ext cx="3022663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i="1" dirty="0" smtClean="0"/>
              <a:t>Source: </a:t>
            </a:r>
            <a:r>
              <a:rPr lang="en-GB" i="1" dirty="0" err="1" smtClean="0"/>
              <a:t>Eurobarometer</a:t>
            </a:r>
            <a:r>
              <a:rPr lang="en-GB" i="1" dirty="0" smtClean="0"/>
              <a:t> 2010</a:t>
            </a:r>
          </a:p>
          <a:p>
            <a:r>
              <a:rPr lang="en-GB" sz="1600" i="1" dirty="0" smtClean="0"/>
              <a:t>26,671 interviews in 32 countries</a:t>
            </a:r>
            <a:endParaRPr lang="en-GB" sz="1600" i="1" dirty="0"/>
          </a:p>
        </p:txBody>
      </p:sp>
    </p:spTree>
    <p:extLst>
      <p:ext uri="{BB962C8B-B14F-4D97-AF65-F5344CB8AC3E}">
        <p14:creationId xmlns:p14="http://schemas.microsoft.com/office/powerpoint/2010/main" val="22557981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740" t="15299" r="27644" b="4872"/>
          <a:stretch/>
        </p:blipFill>
        <p:spPr bwMode="auto">
          <a:xfrm>
            <a:off x="1691680" y="215473"/>
            <a:ext cx="5400600" cy="54355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23528" y="1052736"/>
            <a:ext cx="136815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 smtClean="0"/>
              <a:t>The red bars show how many think </a:t>
            </a:r>
            <a:r>
              <a:rPr lang="en-GB" b="1" dirty="0" smtClean="0">
                <a:solidFill>
                  <a:srgbClr val="0070C0"/>
                </a:solidFill>
              </a:rPr>
              <a:t>it is important </a:t>
            </a:r>
            <a:r>
              <a:rPr lang="en-GB" dirty="0" smtClean="0"/>
              <a:t>to know about science…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312636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en-GB" sz="4000" dirty="0"/>
              <a:t>Citizen engagement – </a:t>
            </a:r>
            <a:r>
              <a:rPr lang="en-GB" sz="4000" b="1" dirty="0" smtClean="0">
                <a:solidFill>
                  <a:srgbClr val="0070C0"/>
                </a:solidFill>
              </a:rPr>
              <a:t>benefits for citizens</a:t>
            </a:r>
            <a:endParaRPr lang="en-GB" sz="4000" b="1" dirty="0">
              <a:solidFill>
                <a:srgbClr val="0070C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340768"/>
            <a:ext cx="8229600" cy="4525963"/>
          </a:xfrm>
        </p:spPr>
        <p:txBody>
          <a:bodyPr>
            <a:noAutofit/>
          </a:bodyPr>
          <a:lstStyle/>
          <a:p>
            <a:pPr fontAlgn="base"/>
            <a:r>
              <a:rPr lang="en-GB" sz="2800" dirty="0" smtClean="0"/>
              <a:t>Engagement gives people </a:t>
            </a:r>
            <a:r>
              <a:rPr lang="en-GB" sz="2800" dirty="0" smtClean="0">
                <a:solidFill>
                  <a:srgbClr val="0070C0"/>
                </a:solidFill>
              </a:rPr>
              <a:t>the </a:t>
            </a:r>
            <a:r>
              <a:rPr lang="en-GB" sz="2800" dirty="0">
                <a:solidFill>
                  <a:srgbClr val="0070C0"/>
                </a:solidFill>
              </a:rPr>
              <a:t>opportunity to explore </a:t>
            </a:r>
            <a:r>
              <a:rPr lang="en-GB" sz="2800" dirty="0"/>
              <a:t>the meaning of research and </a:t>
            </a:r>
            <a:r>
              <a:rPr lang="en-GB" sz="2800" dirty="0">
                <a:solidFill>
                  <a:srgbClr val="0070C0"/>
                </a:solidFill>
              </a:rPr>
              <a:t>shape research agendas</a:t>
            </a:r>
            <a:r>
              <a:rPr lang="en-GB" sz="2800" dirty="0"/>
              <a:t>.</a:t>
            </a:r>
          </a:p>
          <a:p>
            <a:pPr fontAlgn="base"/>
            <a:r>
              <a:rPr lang="en-GB" sz="2800" dirty="0" smtClean="0"/>
              <a:t>Public funding means </a:t>
            </a:r>
            <a:r>
              <a:rPr lang="en-GB" sz="2800" dirty="0" smtClean="0">
                <a:solidFill>
                  <a:srgbClr val="0070C0"/>
                </a:solidFill>
              </a:rPr>
              <a:t>society </a:t>
            </a:r>
            <a:r>
              <a:rPr lang="en-GB" sz="2800" dirty="0">
                <a:solidFill>
                  <a:srgbClr val="0070C0"/>
                </a:solidFill>
              </a:rPr>
              <a:t>has a right</a:t>
            </a:r>
            <a:r>
              <a:rPr lang="en-GB" sz="2800" dirty="0"/>
              <a:t> to shape research agendas and </a:t>
            </a:r>
            <a:r>
              <a:rPr lang="en-GB" sz="2800" dirty="0">
                <a:solidFill>
                  <a:srgbClr val="0070C0"/>
                </a:solidFill>
              </a:rPr>
              <a:t>be involved in decisions</a:t>
            </a:r>
            <a:r>
              <a:rPr lang="en-GB" sz="2800" dirty="0"/>
              <a:t> about how discoveries are used.</a:t>
            </a:r>
          </a:p>
          <a:p>
            <a:pPr fontAlgn="base"/>
            <a:r>
              <a:rPr lang="en-GB" sz="2800" dirty="0" smtClean="0"/>
              <a:t>It </a:t>
            </a:r>
            <a:r>
              <a:rPr lang="en-GB" sz="2800" dirty="0"/>
              <a:t>an effective way of </a:t>
            </a:r>
            <a:r>
              <a:rPr lang="en-GB" sz="2800" dirty="0">
                <a:solidFill>
                  <a:srgbClr val="0070C0"/>
                </a:solidFill>
              </a:rPr>
              <a:t>stimulating interest </a:t>
            </a:r>
            <a:r>
              <a:rPr lang="en-GB" sz="2800" dirty="0"/>
              <a:t>in a subject and </a:t>
            </a:r>
            <a:r>
              <a:rPr lang="en-GB" sz="2800" dirty="0">
                <a:solidFill>
                  <a:srgbClr val="0070C0"/>
                </a:solidFill>
              </a:rPr>
              <a:t>encouraging young people</a:t>
            </a:r>
            <a:r>
              <a:rPr lang="en-GB" sz="2800" dirty="0"/>
              <a:t> to consider research careers. </a:t>
            </a:r>
            <a:endParaRPr lang="en-GB" sz="2000" dirty="0"/>
          </a:p>
        </p:txBody>
      </p:sp>
      <p:sp>
        <p:nvSpPr>
          <p:cNvPr id="4" name="TextBox 3"/>
          <p:cNvSpPr txBox="1"/>
          <p:nvPr/>
        </p:nvSpPr>
        <p:spPr>
          <a:xfrm>
            <a:off x="5292080" y="5877272"/>
            <a:ext cx="359872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i="1" dirty="0" smtClean="0"/>
              <a:t>Source: </a:t>
            </a:r>
          </a:p>
          <a:p>
            <a:r>
              <a:rPr lang="en-GB" i="1" dirty="0" smtClean="0"/>
              <a:t>Economic &amp; Social Research Council</a:t>
            </a:r>
            <a:endParaRPr lang="en-GB" i="1" dirty="0"/>
          </a:p>
        </p:txBody>
      </p:sp>
    </p:spTree>
    <p:extLst>
      <p:ext uri="{BB962C8B-B14F-4D97-AF65-F5344CB8AC3E}">
        <p14:creationId xmlns:p14="http://schemas.microsoft.com/office/powerpoint/2010/main" val="36687169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GB" sz="3600" dirty="0"/>
              <a:t>Citizen engagement – </a:t>
            </a:r>
            <a:r>
              <a:rPr lang="en-GB" sz="3600" b="1" dirty="0">
                <a:solidFill>
                  <a:srgbClr val="0070C0"/>
                </a:solidFill>
              </a:rPr>
              <a:t>benefits for you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371745"/>
            <a:ext cx="8229600" cy="4505527"/>
          </a:xfrm>
        </p:spPr>
        <p:txBody>
          <a:bodyPr>
            <a:normAutofit fontScale="77500" lnSpcReduction="20000"/>
          </a:bodyPr>
          <a:lstStyle/>
          <a:p>
            <a:pPr fontAlgn="base"/>
            <a:r>
              <a:rPr lang="en-GB" sz="4000" dirty="0" smtClean="0"/>
              <a:t>Shape </a:t>
            </a:r>
            <a:r>
              <a:rPr lang="en-GB" sz="4000" dirty="0">
                <a:solidFill>
                  <a:srgbClr val="0070C0"/>
                </a:solidFill>
              </a:rPr>
              <a:t>your research agenda </a:t>
            </a:r>
            <a:r>
              <a:rPr lang="en-GB" sz="4000" dirty="0"/>
              <a:t>so that it is more </a:t>
            </a:r>
            <a:r>
              <a:rPr lang="en-GB" sz="4000" dirty="0" smtClean="0"/>
              <a:t>meaningful, useful and likely </a:t>
            </a:r>
            <a:r>
              <a:rPr lang="en-GB" sz="4000" dirty="0"/>
              <a:t>to have more </a:t>
            </a:r>
            <a:r>
              <a:rPr lang="en-GB" sz="4000" dirty="0" smtClean="0"/>
              <a:t>impact</a:t>
            </a:r>
            <a:r>
              <a:rPr lang="en-GB" sz="4000" dirty="0"/>
              <a:t>.</a:t>
            </a:r>
          </a:p>
          <a:p>
            <a:pPr fontAlgn="base"/>
            <a:r>
              <a:rPr lang="en-GB" sz="4000" dirty="0" smtClean="0"/>
              <a:t>Help </a:t>
            </a:r>
            <a:r>
              <a:rPr lang="en-GB" sz="4000" dirty="0">
                <a:solidFill>
                  <a:srgbClr val="0070C0"/>
                </a:solidFill>
              </a:rPr>
              <a:t>develop your methodologies</a:t>
            </a:r>
            <a:r>
              <a:rPr lang="en-GB" sz="4000" dirty="0"/>
              <a:t> and ensure you are asking the most </a:t>
            </a:r>
            <a:r>
              <a:rPr lang="en-GB" sz="4000" dirty="0">
                <a:solidFill>
                  <a:srgbClr val="0070C0"/>
                </a:solidFill>
              </a:rPr>
              <a:t>useful questions</a:t>
            </a:r>
            <a:r>
              <a:rPr lang="en-GB" sz="4000" dirty="0"/>
              <a:t>.</a:t>
            </a:r>
          </a:p>
          <a:p>
            <a:pPr fontAlgn="base"/>
            <a:r>
              <a:rPr lang="en-GB" sz="4000" dirty="0"/>
              <a:t>Early engagement can make it </a:t>
            </a:r>
            <a:r>
              <a:rPr lang="en-GB" sz="4000" dirty="0">
                <a:solidFill>
                  <a:srgbClr val="0070C0"/>
                </a:solidFill>
              </a:rPr>
              <a:t>easier to recruit </a:t>
            </a:r>
            <a:r>
              <a:rPr lang="en-GB" sz="4000" dirty="0"/>
              <a:t>focus group participants or survey respondents.</a:t>
            </a:r>
          </a:p>
          <a:p>
            <a:pPr fontAlgn="base"/>
            <a:r>
              <a:rPr lang="en-GB" sz="4000" dirty="0" smtClean="0"/>
              <a:t>Raise </a:t>
            </a:r>
            <a:r>
              <a:rPr lang="en-GB" sz="4000" dirty="0"/>
              <a:t>your </a:t>
            </a:r>
            <a:r>
              <a:rPr lang="en-GB" sz="4000" dirty="0">
                <a:solidFill>
                  <a:srgbClr val="0070C0"/>
                </a:solidFill>
              </a:rPr>
              <a:t>profile</a:t>
            </a:r>
            <a:r>
              <a:rPr lang="en-GB" sz="4000" dirty="0"/>
              <a:t> and </a:t>
            </a:r>
            <a:r>
              <a:rPr lang="en-GB" sz="4000" dirty="0" smtClean="0"/>
              <a:t>help </a:t>
            </a:r>
            <a:r>
              <a:rPr lang="en-GB" sz="4000" dirty="0"/>
              <a:t>you </a:t>
            </a:r>
            <a:r>
              <a:rPr lang="en-GB" sz="4000" dirty="0">
                <a:solidFill>
                  <a:srgbClr val="0070C0"/>
                </a:solidFill>
              </a:rPr>
              <a:t>develop new </a:t>
            </a:r>
            <a:r>
              <a:rPr lang="en-GB" sz="4000" dirty="0" smtClean="0">
                <a:solidFill>
                  <a:srgbClr val="0070C0"/>
                </a:solidFill>
              </a:rPr>
              <a:t>skills</a:t>
            </a:r>
            <a:r>
              <a:rPr lang="en-GB" sz="4000" dirty="0" smtClean="0"/>
              <a:t>.  It’s challenging…</a:t>
            </a:r>
          </a:p>
          <a:p>
            <a:pPr fontAlgn="base"/>
            <a:r>
              <a:rPr lang="en-GB" sz="4000" dirty="0" smtClean="0"/>
              <a:t>…but it can be fun!</a:t>
            </a:r>
            <a:endParaRPr lang="en-GB" sz="4000" dirty="0"/>
          </a:p>
          <a:p>
            <a:endParaRPr lang="en-GB" dirty="0"/>
          </a:p>
        </p:txBody>
      </p:sp>
      <p:sp>
        <p:nvSpPr>
          <p:cNvPr id="5" name="TextBox 4"/>
          <p:cNvSpPr txBox="1"/>
          <p:nvPr/>
        </p:nvSpPr>
        <p:spPr>
          <a:xfrm>
            <a:off x="5292080" y="5877272"/>
            <a:ext cx="359872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i="1" dirty="0" smtClean="0"/>
              <a:t>Source: </a:t>
            </a:r>
          </a:p>
          <a:p>
            <a:r>
              <a:rPr lang="en-GB" i="1" dirty="0" smtClean="0"/>
              <a:t>Economic &amp; Social Research Council</a:t>
            </a:r>
            <a:endParaRPr lang="en-GB" i="1" dirty="0"/>
          </a:p>
        </p:txBody>
      </p:sp>
    </p:spTree>
    <p:extLst>
      <p:ext uri="{BB962C8B-B14F-4D97-AF65-F5344CB8AC3E}">
        <p14:creationId xmlns:p14="http://schemas.microsoft.com/office/powerpoint/2010/main" val="11366857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9.0&quot;&gt;&lt;object type=&quot;1&quot; unique_id=&quot;10001&quot;&gt;&lt;object type=&quot;2&quot; unique_id=&quot;10002&quot;&gt;&lt;object type=&quot;3&quot; unique_id=&quot;10003&quot;&gt;&lt;property id=&quot;20148&quot; value=&quot;5&quot;/&gt;&lt;property id=&quot;20300&quot; value=&quot;Slide 1 - &amp;quot;Citizen Engagement in Science – why, how and when?&amp;quot;&quot;/&gt;&lt;property id=&quot;20307&quot; value=&quot;256&quot;/&gt;&lt;/object&gt;&lt;object type=&quot;3&quot; unique_id=&quot;10004&quot;&gt;&lt;property id=&quot;20148&quot; value=&quot;5&quot;/&gt;&lt;property id=&quot;20300&quot; value=&quot;Slide 2 - &amp;quot;Agenda&amp;quot;&quot;/&gt;&lt;property id=&quot;20307&quot; value=&quot;257&quot;/&gt;&lt;/object&gt;&lt;object type=&quot;3&quot; unique_id=&quot;10007&quot;&gt;&lt;property id=&quot;20148&quot; value=&quot;5&quot;/&gt;&lt;property id=&quot;20300&quot; value=&quot;Slide 3 - &amp;quot;Citizen engagement – who needs science?&amp;quot;&quot;/&gt;&lt;property id=&quot;20307&quot; value=&quot;273&quot;/&gt;&lt;/object&gt;&lt;object type=&quot;3&quot; unique_id=&quot;10008&quot;&gt;&lt;property id=&quot;20148&quot; value=&quot;5&quot;/&gt;&lt;property id=&quot;20300&quot; value=&quot;Slide 4&quot;/&gt;&lt;property id=&quot;20307&quot; value=&quot;267&quot;/&gt;&lt;/object&gt;&lt;object type=&quot;3&quot; unique_id=&quot;10009&quot;&gt;&lt;property id=&quot;20148&quot; value=&quot;5&quot;/&gt;&lt;property id=&quot;20300&quot; value=&quot;Slide 8 - &amp;quot;Citizen engagement – benefits for citizens&amp;quot;&quot;/&gt;&lt;property id=&quot;20307&quot; value=&quot;271&quot;/&gt;&lt;/object&gt;&lt;object type=&quot;3&quot; unique_id=&quot;10010&quot;&gt;&lt;property id=&quot;20148&quot; value=&quot;5&quot;/&gt;&lt;property id=&quot;20300&quot; value=&quot;Slide 9 - &amp;quot;Citizen engagement – benefits for you&amp;quot;&quot;/&gt;&lt;property id=&quot;20307&quot; value=&quot;272&quot;/&gt;&lt;/object&gt;&lt;object type=&quot;3&quot; unique_id=&quot;10013&quot;&gt;&lt;property id=&quot;20148&quot; value=&quot;5&quot;/&gt;&lt;property id=&quot;20300&quot; value=&quot;Slide 10 - &amp;quot;Citizen engagement – why now?&amp;quot;&quot;/&gt;&lt;property id=&quot;20307&quot; value=&quot;290&quot;/&gt;&lt;/object&gt;&lt;object type=&quot;3&quot; unique_id=&quot;10014&quot;&gt;&lt;property id=&quot;20148&quot; value=&quot;5&quot;/&gt;&lt;property id=&quot;20300&quot; value=&quot;Slide 11 - &amp;quot;Citizen engagement – in summary:&amp;quot;&quot;/&gt;&lt;property id=&quot;20307&quot; value=&quot;274&quot;/&gt;&lt;/object&gt;&lt;object type=&quot;3&quot; unique_id=&quot;10020&quot;&gt;&lt;property id=&quot;20148&quot; value=&quot;5&quot;/&gt;&lt;property id=&quot;20300&quot; value=&quot;Slide 13&quot;/&gt;&lt;property id=&quot;20307&quot; value=&quot;303&quot;/&gt;&lt;/object&gt;&lt;object type=&quot;3&quot; unique_id=&quot;10022&quot;&gt;&lt;property id=&quot;20148&quot; value=&quot;5&quot;/&gt;&lt;property id=&quot;20300&quot; value=&quot;Slide 14&quot;/&gt;&lt;property id=&quot;20307&quot; value=&quot;262&quot;/&gt;&lt;/object&gt;&lt;object type=&quot;3&quot; unique_id=&quot;10023&quot;&gt;&lt;property id=&quot;20148&quot; value=&quot;5&quot;/&gt;&lt;property id=&quot;20300&quot; value=&quot;Slide 15&quot;/&gt;&lt;property id=&quot;20307&quot; value=&quot;263&quot;/&gt;&lt;/object&gt;&lt;object type=&quot;3&quot; unique_id=&quot;10024&quot;&gt;&lt;property id=&quot;20148&quot; value=&quot;5&quot;/&gt;&lt;property id=&quot;20300&quot; value=&quot;Slide 16&quot;/&gt;&lt;property id=&quot;20307&quot; value=&quot;264&quot;/&gt;&lt;/object&gt;&lt;object type=&quot;3&quot; unique_id=&quot;10026&quot;&gt;&lt;property id=&quot;20148&quot; value=&quot;5&quot;/&gt;&lt;property id=&quot;20300&quot; value=&quot;Slide 17&quot;/&gt;&lt;property id=&quot;20307&quot; value=&quot;265&quot;/&gt;&lt;/object&gt;&lt;object type=&quot;3&quot; unique_id=&quot;10027&quot;&gt;&lt;property id=&quot;20148&quot; value=&quot;5&quot;/&gt;&lt;property id=&quot;20300&quot; value=&quot;Slide 18 - &amp;quot;Substrate used to rear insects&amp;quot;&quot;/&gt;&lt;property id=&quot;20307&quot; value=&quot;292&quot;/&gt;&lt;/object&gt;&lt;object type=&quot;3&quot; unique_id=&quot;10028&quot;&gt;&lt;property id=&quot;20148&quot; value=&quot;5&quot;/&gt;&lt;property id=&quot;20300&quot; value=&quot;Slide 19 - &amp;quot;Can you create your own survey or quiz?&amp;quot;&quot;/&gt;&lt;property id=&quot;20307&quot; value=&quot;297&quot;/&gt;&lt;/object&gt;&lt;object type=&quot;3&quot; unique_id=&quot;10029&quot;&gt;&lt;property id=&quot;20148&quot; value=&quot;5&quot;/&gt;&lt;property id=&quot;20300&quot; value=&quot;Slide 20&quot;/&gt;&lt;property id=&quot;20307&quot; value=&quot;266&quot;/&gt;&lt;/object&gt;&lt;object type=&quot;3&quot; unique_id=&quot;10030&quot;&gt;&lt;property id=&quot;20148&quot; value=&quot;5&quot;/&gt;&lt;property id=&quot;20300&quot; value=&quot;Slide 22&quot;/&gt;&lt;property id=&quot;20307&quot; value=&quot;291&quot;/&gt;&lt;/object&gt;&lt;object type=&quot;3&quot; unique_id=&quot;10032&quot;&gt;&lt;property id=&quot;20148&quot; value=&quot;5&quot;/&gt;&lt;property id=&quot;20300&quot; value=&quot;Slide 23&quot;/&gt;&lt;property id=&quot;20307&quot; value=&quot;305&quot;/&gt;&lt;/object&gt;&lt;object type=&quot;3&quot; unique_id=&quot;10033&quot;&gt;&lt;property id=&quot;20148&quot; value=&quot;5&quot;/&gt;&lt;property id=&quot;20300&quot; value=&quot;Slide 24&quot;/&gt;&lt;property id=&quot;20307&quot; value=&quot;306&quot;/&gt;&lt;/object&gt;&lt;object type=&quot;3&quot; unique_id=&quot;10035&quot;&gt;&lt;property id=&quot;20148&quot; value=&quot;5&quot;/&gt;&lt;property id=&quot;20300&quot; value=&quot;Slide 28 - &amp;quot;Citizen engagement – Science Fairs&amp;quot;&quot;/&gt;&lt;property id=&quot;20307&quot; value=&quot;284&quot;/&gt;&lt;/object&gt;&lt;object type=&quot;3&quot; unique_id=&quot;10037&quot;&gt;&lt;property id=&quot;20148&quot; value=&quot;5&quot;/&gt;&lt;property id=&quot;20300&quot; value=&quot;Slide 31 - &amp;quot;Citizen engagement – when?&amp;quot;&quot;/&gt;&lt;property id=&quot;20307&quot; value=&quot;285&quot;/&gt;&lt;/object&gt;&lt;object type=&quot;3&quot; unique_id=&quot;10038&quot;&gt;&lt;property id=&quot;20148&quot; value=&quot;5&quot;/&gt;&lt;property id=&quot;20300&quot; value=&quot;Slide 32 - &amp;quot;Citizen engagement – creating impact&amp;quot;&quot;/&gt;&lt;property id=&quot;20307&quot; value=&quot;282&quot;/&gt;&lt;/object&gt;&lt;object type=&quot;3&quot; unique_id=&quot;10043&quot;&gt;&lt;property id=&quot;20148&quot; value=&quot;5&quot;/&gt;&lt;property id=&quot;20300&quot; value=&quot;Slide 35 - &amp;quot;Thank you&amp;quot;&quot;/&gt;&lt;property id=&quot;20307&quot; value=&quot;269&quot;/&gt;&lt;/object&gt;&lt;object type=&quot;3&quot; unique_id=&quot;10345&quot;&gt;&lt;property id=&quot;20148&quot; value=&quot;5&quot;/&gt;&lt;property id=&quot;20300&quot; value=&quot;Slide 5 - &amp;quot;Citizen engagement – the stats&amp;quot;&quot;/&gt;&lt;property id=&quot;20307&quot; value=&quot;310&quot;/&gt;&lt;/object&gt;&lt;object type=&quot;3&quot; unique_id=&quot;10346&quot;&gt;&lt;property id=&quot;20148&quot; value=&quot;5&quot;/&gt;&lt;property id=&quot;20300&quot; value=&quot;Slide 6&quot;/&gt;&lt;property id=&quot;20307&quot; value=&quot;311&quot;/&gt;&lt;/object&gt;&lt;object type=&quot;3&quot; unique_id=&quot;10585&quot;&gt;&lt;property id=&quot;20148&quot; value=&quot;5&quot;/&gt;&lt;property id=&quot;20300&quot; value=&quot;Slide 7&quot;/&gt;&lt;property id=&quot;20307&quot; value=&quot;313&quot;/&gt;&lt;/object&gt;&lt;object type=&quot;3&quot; unique_id=&quot;10776&quot;&gt;&lt;property id=&quot;20148&quot; value=&quot;5&quot;/&gt;&lt;property id=&quot;20300&quot; value=&quot;Slide 27&quot;/&gt;&lt;property id=&quot;20307&quot; value=&quot;314&quot;/&gt;&lt;/object&gt;&lt;object type=&quot;3&quot; unique_id=&quot;10977&quot;&gt;&lt;property id=&quot;20148&quot; value=&quot;5&quot;/&gt;&lt;property id=&quot;20300&quot; value=&quot;Slide 33&quot;/&gt;&lt;property id=&quot;20307&quot; value=&quot;315&quot;/&gt;&lt;/object&gt;&lt;object type=&quot;3&quot; unique_id=&quot;11229&quot;&gt;&lt;property id=&quot;20148&quot; value=&quot;5&quot;/&gt;&lt;property id=&quot;20300&quot; value=&quot;Slide 21&quot;/&gt;&lt;property id=&quot;20307&quot; value=&quot;316&quot;/&gt;&lt;/object&gt;&lt;object type=&quot;3&quot; unique_id=&quot;11230&quot;&gt;&lt;property id=&quot;20148&quot; value=&quot;5&quot;/&gt;&lt;property id=&quot;20300&quot; value=&quot;Slide 25&quot;/&gt;&lt;property id=&quot;20307&quot; value=&quot;317&quot;/&gt;&lt;/object&gt;&lt;object type=&quot;3&quot; unique_id=&quot;11231&quot;&gt;&lt;property id=&quot;20148&quot; value=&quot;5&quot;/&gt;&lt;property id=&quot;20300&quot; value=&quot;Slide 26&quot;/&gt;&lt;property id=&quot;20307&quot; value=&quot;318&quot;/&gt;&lt;/object&gt;&lt;object type=&quot;3&quot; unique_id=&quot;11657&quot;&gt;&lt;property id=&quot;20148&quot; value=&quot;5&quot;/&gt;&lt;property id=&quot;20300&quot; value=&quot;Slide 12 - &amp;quot;Citizen engagement in science can be…&amp;quot;&quot;/&gt;&lt;property id=&quot;20307&quot; value=&quot;319&quot;/&gt;&lt;/object&gt;&lt;object type=&quot;3&quot; unique_id=&quot;11659&quot;&gt;&lt;property id=&quot;20148&quot; value=&quot;5&quot;/&gt;&lt;property id=&quot;20300&quot; value=&quot;Slide 29&quot;/&gt;&lt;property id=&quot;20307&quot; value=&quot;322&quot;/&gt;&lt;/object&gt;&lt;object type=&quot;3&quot; unique_id=&quot;11660&quot;&gt;&lt;property id=&quot;20148&quot; value=&quot;5&quot;/&gt;&lt;property id=&quot;20300&quot; value=&quot;Slide 30&quot;/&gt;&lt;property id=&quot;20307&quot; value=&quot;323&quot;/&gt;&lt;/object&gt;&lt;object type=&quot;3&quot; unique_id=&quot;11661&quot;&gt;&lt;property id=&quot;20148&quot; value=&quot;5&quot;/&gt;&lt;property id=&quot;20300&quot; value=&quot;Slide 34 - &amp;quot;Citizen engagement – next steps&amp;quot;&quot;/&gt;&lt;property id=&quot;20307&quot; value=&quot;321&quot;/&gt;&lt;/object&gt;&lt;/object&gt;&lt;object type=&quot;8&quot; unique_id=&quot;10086&quot;&gt;&lt;/object&gt;&lt;/object&gt;&lt;/database&gt;"/>
  <p:tag name="SECTOMILLISECCONVERTED" val="1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2256</TotalTime>
  <Words>1399</Words>
  <Application>Microsoft Office PowerPoint</Application>
  <PresentationFormat>On-screen Show (4:3)</PresentationFormat>
  <Paragraphs>248</Paragraphs>
  <Slides>35</Slides>
  <Notes>35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35</vt:i4>
      </vt:variant>
    </vt:vector>
  </HeadingPairs>
  <TitlesOfParts>
    <vt:vector size="37" baseType="lpstr">
      <vt:lpstr>Office Theme</vt:lpstr>
      <vt:lpstr>Custom Design</vt:lpstr>
      <vt:lpstr>Citizen Engagement in Science – why, how and when?</vt:lpstr>
      <vt:lpstr>Agenda</vt:lpstr>
      <vt:lpstr>Citizen engagement – who needs science?</vt:lpstr>
      <vt:lpstr>PowerPoint Presentation</vt:lpstr>
      <vt:lpstr>Citizen engagement – the stats</vt:lpstr>
      <vt:lpstr>PowerPoint Presentation</vt:lpstr>
      <vt:lpstr>PowerPoint Presentation</vt:lpstr>
      <vt:lpstr>Citizen engagement – benefits for citizens</vt:lpstr>
      <vt:lpstr>Citizen engagement – benefits for you</vt:lpstr>
      <vt:lpstr>Citizen engagement – why now?</vt:lpstr>
      <vt:lpstr>Citizen engagement – in summary:</vt:lpstr>
      <vt:lpstr>Citizen engagement in science can be…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Substrate used to rear insects</vt:lpstr>
      <vt:lpstr>Can you create your own survey or quiz?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Citizen engagement – Science Fairs</vt:lpstr>
      <vt:lpstr>PowerPoint Presentation</vt:lpstr>
      <vt:lpstr>PowerPoint Presentation</vt:lpstr>
      <vt:lpstr>Citizen engagement – when?</vt:lpstr>
      <vt:lpstr>Citizen engagement – creating impact</vt:lpstr>
      <vt:lpstr>PowerPoint Presentation</vt:lpstr>
      <vt:lpstr>Citizen engagement – next steps</vt:lpstr>
      <vt:lpstr>Thank you</vt:lpstr>
    </vt:vector>
  </TitlesOfParts>
  <Company>Hewlett-Packard Company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Young Scientists’ Communications Training</dc:title>
  <dc:creator>Kate Viggers</dc:creator>
  <cp:lastModifiedBy>Kate Viggers</cp:lastModifiedBy>
  <cp:revision>157</cp:revision>
  <dcterms:created xsi:type="dcterms:W3CDTF">2014-02-10T11:46:19Z</dcterms:created>
  <dcterms:modified xsi:type="dcterms:W3CDTF">2014-06-30T11:52:51Z</dcterms:modified>
</cp:coreProperties>
</file>